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6C89FF-8DBC-4301-A300-90D8EFC5B42B}">
  <a:tblStyle styleId="{446C89FF-8DBC-4301-A300-90D8EFC5B4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weetwater.com/store/detail/BeatStep--arturia-beatstep-pad-controller-and-cv-gate-sequencer" TargetMode="External"/><Relationship Id="rId3" Type="http://schemas.openxmlformats.org/officeDocument/2006/relationships/hyperlink" Target="https://www.sweetwater.com/store/detail/BeatStep--arturia-beatstep-pad-controller-and-cv-gate-sequence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weetwater.com/store/detail/MaschMik3--native-instruments-maschine-mikro-mk3-production-and-performance-system-with-softwar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enage.engineering/guides/po-33/e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b7b39f6b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b7b39f6b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a:p>
            <a:pPr indent="0" lvl="0" marL="0" rtl="0" algn="l">
              <a:spcBef>
                <a:spcPts val="0"/>
              </a:spcBef>
              <a:spcAft>
                <a:spcPts val="0"/>
              </a:spcAft>
              <a:buNone/>
            </a:pPr>
            <a:r>
              <a:rPr lang="en" u="sng">
                <a:solidFill>
                  <a:schemeClr val="hlink"/>
                </a:solidFill>
                <a:hlinkClick r:id="rId2"/>
              </a:rPr>
              <a:t>https://www.sweetwater.com/store/d</a:t>
            </a:r>
            <a:r>
              <a:rPr lang="en" u="sng">
                <a:solidFill>
                  <a:schemeClr val="hlink"/>
                </a:solidFill>
                <a:hlinkClick r:id="rId3"/>
              </a:rPr>
              <a:t>etail/BeatStep--arturia-beatstep-pad-controller-and-cv-gate-sequencer</a:t>
            </a:r>
            <a:endParaRPr/>
          </a:p>
          <a:p>
            <a:pPr indent="0" lvl="0" marL="0" rtl="0" algn="l">
              <a:spcBef>
                <a:spcPts val="0"/>
              </a:spcBef>
              <a:spcAft>
                <a:spcPts val="0"/>
              </a:spcAft>
              <a:buNone/>
            </a:pPr>
            <a:r>
              <a:rPr lang="en"/>
              <a:t>MAIN NOTES:</a:t>
            </a:r>
            <a:endParaRPr/>
          </a:p>
          <a:p>
            <a:pPr indent="0" lvl="0" marL="0" rtl="0" algn="l">
              <a:spcBef>
                <a:spcPts val="0"/>
              </a:spcBef>
              <a:spcAft>
                <a:spcPts val="0"/>
              </a:spcAft>
              <a:buNone/>
            </a:pPr>
            <a:r>
              <a:rPr lang="en"/>
              <a:t>No built in sounds - requires software program or hardware midi connection to use</a:t>
            </a:r>
            <a:endParaRPr/>
          </a:p>
          <a:p>
            <a:pPr indent="0" lvl="0" marL="0" rtl="0" algn="l">
              <a:spcBef>
                <a:spcPts val="0"/>
              </a:spcBef>
              <a:spcAft>
                <a:spcPts val="0"/>
              </a:spcAft>
              <a:buNone/>
            </a:pPr>
            <a:r>
              <a:rPr lang="en"/>
              <a:t>Requires power supply</a:t>
            </a:r>
            <a:endParaRPr/>
          </a:p>
          <a:p>
            <a:pPr indent="0" lvl="0" marL="0" rtl="0" algn="l">
              <a:spcBef>
                <a:spcPts val="0"/>
              </a:spcBef>
              <a:spcAft>
                <a:spcPts val="0"/>
              </a:spcAft>
              <a:buNone/>
            </a:pPr>
            <a:r>
              <a:rPr lang="en"/>
              <a:t>Heavy</a:t>
            </a:r>
            <a:endParaRPr/>
          </a:p>
          <a:p>
            <a:pPr indent="0" lvl="0" marL="0" rtl="0" algn="l">
              <a:spcBef>
                <a:spcPts val="0"/>
              </a:spcBef>
              <a:spcAft>
                <a:spcPts val="0"/>
              </a:spcAft>
              <a:buNone/>
            </a:pPr>
            <a:r>
              <a:rPr lang="en"/>
              <a:t>Large</a:t>
            </a:r>
            <a:endParaRPr/>
          </a:p>
          <a:p>
            <a:pPr indent="0" lvl="0" marL="0" rtl="0" algn="l">
              <a:spcBef>
                <a:spcPts val="0"/>
              </a:spcBef>
              <a:spcAft>
                <a:spcPts val="0"/>
              </a:spcAft>
              <a:buNone/>
            </a:pPr>
            <a:r>
              <a:rPr lang="en"/>
              <a:t>No screen for GUI</a:t>
            </a:r>
            <a:endParaRPr/>
          </a:p>
          <a:p>
            <a:pPr indent="0" lvl="0" marL="0" rtl="0" algn="l">
              <a:spcBef>
                <a:spcPts val="0"/>
              </a:spcBef>
              <a:spcAft>
                <a:spcPts val="0"/>
              </a:spcAft>
              <a:buNone/>
            </a:pPr>
            <a:r>
              <a:rPr lang="en"/>
              <a:t>No speaker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Type:	Sequencer and Controller</a:t>
            </a:r>
            <a:endParaRPr/>
          </a:p>
          <a:p>
            <a:pPr indent="0" lvl="0" marL="0" rtl="0" algn="l">
              <a:spcBef>
                <a:spcPts val="0"/>
              </a:spcBef>
              <a:spcAft>
                <a:spcPts val="0"/>
              </a:spcAft>
              <a:buClr>
                <a:schemeClr val="dk1"/>
              </a:buClr>
              <a:buSzPts val="1100"/>
              <a:buFont typeface="Arial"/>
              <a:buNone/>
            </a:pPr>
            <a:r>
              <a:rPr lang="en"/>
              <a:t>Sequencer:	16 sequences, 16 steps each</a:t>
            </a:r>
            <a:endParaRPr/>
          </a:p>
          <a:p>
            <a:pPr indent="0" lvl="0" marL="0" rtl="0" algn="l">
              <a:spcBef>
                <a:spcPts val="0"/>
              </a:spcBef>
              <a:spcAft>
                <a:spcPts val="0"/>
              </a:spcAft>
              <a:buClr>
                <a:schemeClr val="dk1"/>
              </a:buClr>
              <a:buSzPts val="1100"/>
              <a:buFont typeface="Arial"/>
              <a:buNone/>
            </a:pPr>
            <a:r>
              <a:rPr lang="en"/>
              <a:t>Pads:	16 x velocity/pressure-sensitive backlit pads</a:t>
            </a:r>
            <a:endParaRPr/>
          </a:p>
          <a:p>
            <a:pPr indent="0" lvl="0" marL="0" rtl="0" algn="l">
              <a:spcBef>
                <a:spcPts val="0"/>
              </a:spcBef>
              <a:spcAft>
                <a:spcPts val="0"/>
              </a:spcAft>
              <a:buClr>
                <a:schemeClr val="dk1"/>
              </a:buClr>
              <a:buSzPts val="1100"/>
              <a:buFont typeface="Arial"/>
              <a:buNone/>
            </a:pPr>
            <a:r>
              <a:rPr lang="en"/>
              <a:t>Encoders/Pots:	16 assignable</a:t>
            </a:r>
            <a:endParaRPr/>
          </a:p>
          <a:p>
            <a:pPr indent="0" lvl="0" marL="0" rtl="0" algn="l">
              <a:spcBef>
                <a:spcPts val="0"/>
              </a:spcBef>
              <a:spcAft>
                <a:spcPts val="0"/>
              </a:spcAft>
              <a:buClr>
                <a:schemeClr val="dk1"/>
              </a:buClr>
              <a:buSzPts val="1100"/>
              <a:buFont typeface="Arial"/>
              <a:buNone/>
            </a:pPr>
            <a:r>
              <a:rPr lang="en"/>
              <a:t>MIDI I/O:	Out (1/8" to 5-pin DIN adapter included)</a:t>
            </a:r>
            <a:endParaRPr/>
          </a:p>
          <a:p>
            <a:pPr indent="0" lvl="0" marL="0" rtl="0" algn="l">
              <a:spcBef>
                <a:spcPts val="0"/>
              </a:spcBef>
              <a:spcAft>
                <a:spcPts val="0"/>
              </a:spcAft>
              <a:buClr>
                <a:schemeClr val="dk1"/>
              </a:buClr>
              <a:buSzPts val="1100"/>
              <a:buFont typeface="Arial"/>
              <a:buNone/>
            </a:pPr>
            <a:r>
              <a:rPr lang="en"/>
              <a:t>USB:	1 x Mini-B</a:t>
            </a:r>
            <a:endParaRPr/>
          </a:p>
          <a:p>
            <a:pPr indent="0" lvl="0" marL="0" rtl="0" algn="l">
              <a:spcBef>
                <a:spcPts val="0"/>
              </a:spcBef>
              <a:spcAft>
                <a:spcPts val="0"/>
              </a:spcAft>
              <a:buClr>
                <a:schemeClr val="dk1"/>
              </a:buClr>
              <a:buSzPts val="1100"/>
              <a:buFont typeface="Arial"/>
              <a:buNone/>
            </a:pPr>
            <a:r>
              <a:rPr lang="en"/>
              <a:t>Other I/O:	1 x 1/8" CV out, 1 x 1/8" Gate out</a:t>
            </a:r>
            <a:endParaRPr/>
          </a:p>
          <a:p>
            <a:pPr indent="0" lvl="0" marL="0" rtl="0" algn="l">
              <a:spcBef>
                <a:spcPts val="0"/>
              </a:spcBef>
              <a:spcAft>
                <a:spcPts val="0"/>
              </a:spcAft>
              <a:buClr>
                <a:schemeClr val="dk1"/>
              </a:buClr>
              <a:buSzPts val="1100"/>
              <a:buFont typeface="Arial"/>
              <a:buNone/>
            </a:pPr>
            <a:r>
              <a:rPr lang="en"/>
              <a:t>Software:	MIDI Control Center</a:t>
            </a:r>
            <a:endParaRPr/>
          </a:p>
          <a:p>
            <a:pPr indent="0" lvl="0" marL="0" rtl="0" algn="l">
              <a:spcBef>
                <a:spcPts val="0"/>
              </a:spcBef>
              <a:spcAft>
                <a:spcPts val="0"/>
              </a:spcAft>
              <a:buClr>
                <a:schemeClr val="dk1"/>
              </a:buClr>
              <a:buSzPts val="1100"/>
              <a:buFont typeface="Arial"/>
              <a:buNone/>
            </a:pPr>
            <a:r>
              <a:rPr lang="en"/>
              <a:t>Compatibility:	Standalone, VST 2.4, VST3, RTAS, AAX, AU</a:t>
            </a:r>
            <a:endParaRPr/>
          </a:p>
          <a:p>
            <a:pPr indent="0" lvl="0" marL="0" rtl="0" algn="l">
              <a:spcBef>
                <a:spcPts val="0"/>
              </a:spcBef>
              <a:spcAft>
                <a:spcPts val="0"/>
              </a:spcAft>
              <a:buClr>
                <a:schemeClr val="dk1"/>
              </a:buClr>
              <a:buSzPts val="1100"/>
              <a:buFont typeface="Arial"/>
              <a:buNone/>
            </a:pPr>
            <a:r>
              <a:rPr lang="en"/>
              <a:t>OS Requirements - Mac:	OS X 10.7 or later</a:t>
            </a:r>
            <a:endParaRPr/>
          </a:p>
          <a:p>
            <a:pPr indent="0" lvl="0" marL="0" rtl="0" algn="l">
              <a:spcBef>
                <a:spcPts val="0"/>
              </a:spcBef>
              <a:spcAft>
                <a:spcPts val="0"/>
              </a:spcAft>
              <a:buClr>
                <a:schemeClr val="dk1"/>
              </a:buClr>
              <a:buSzPts val="1100"/>
              <a:buFont typeface="Arial"/>
              <a:buNone/>
            </a:pPr>
            <a:r>
              <a:rPr lang="en"/>
              <a:t>OS Requirements - PC:	Windows 7 or later</a:t>
            </a:r>
            <a:endParaRPr/>
          </a:p>
          <a:p>
            <a:pPr indent="0" lvl="0" marL="0" rtl="0" algn="l">
              <a:spcBef>
                <a:spcPts val="0"/>
              </a:spcBef>
              <a:spcAft>
                <a:spcPts val="0"/>
              </a:spcAft>
              <a:buClr>
                <a:schemeClr val="dk1"/>
              </a:buClr>
              <a:buSzPts val="1100"/>
              <a:buFont typeface="Arial"/>
              <a:buNone/>
            </a:pPr>
            <a:r>
              <a:rPr lang="en"/>
              <a:t>Power Supply:	USB bus powered</a:t>
            </a:r>
            <a:endParaRPr/>
          </a:p>
          <a:p>
            <a:pPr indent="0" lvl="0" marL="0" rtl="0" algn="l">
              <a:spcBef>
                <a:spcPts val="0"/>
              </a:spcBef>
              <a:spcAft>
                <a:spcPts val="0"/>
              </a:spcAft>
              <a:buClr>
                <a:schemeClr val="dk1"/>
              </a:buClr>
              <a:buSzPts val="1100"/>
              <a:buFont typeface="Arial"/>
              <a:buNone/>
            </a:pPr>
            <a:r>
              <a:rPr lang="en"/>
              <a:t>Height:	0.6"</a:t>
            </a:r>
            <a:endParaRPr/>
          </a:p>
          <a:p>
            <a:pPr indent="0" lvl="0" marL="0" rtl="0" algn="l">
              <a:spcBef>
                <a:spcPts val="0"/>
              </a:spcBef>
              <a:spcAft>
                <a:spcPts val="0"/>
              </a:spcAft>
              <a:buClr>
                <a:schemeClr val="dk1"/>
              </a:buClr>
              <a:buSzPts val="1100"/>
              <a:buFont typeface="Arial"/>
              <a:buNone/>
            </a:pPr>
            <a:r>
              <a:rPr lang="en"/>
              <a:t>Width:	12.8"</a:t>
            </a:r>
            <a:endParaRPr/>
          </a:p>
          <a:p>
            <a:pPr indent="0" lvl="0" marL="0" rtl="0" algn="l">
              <a:spcBef>
                <a:spcPts val="0"/>
              </a:spcBef>
              <a:spcAft>
                <a:spcPts val="0"/>
              </a:spcAft>
              <a:buClr>
                <a:schemeClr val="dk1"/>
              </a:buClr>
              <a:buSzPts val="1100"/>
              <a:buFont typeface="Arial"/>
              <a:buNone/>
            </a:pPr>
            <a:r>
              <a:rPr lang="en"/>
              <a:t>Depth:	5"</a:t>
            </a:r>
            <a:endParaRPr/>
          </a:p>
          <a:p>
            <a:pPr indent="0" lvl="0" marL="0" rtl="0" algn="l">
              <a:spcBef>
                <a:spcPts val="0"/>
              </a:spcBef>
              <a:spcAft>
                <a:spcPts val="0"/>
              </a:spcAft>
              <a:buClr>
                <a:schemeClr val="dk1"/>
              </a:buClr>
              <a:buSzPts val="1100"/>
              <a:buFont typeface="Arial"/>
              <a:buNone/>
            </a:pPr>
            <a:r>
              <a:rPr lang="en"/>
              <a:t>Weight:	3 lbs.</a:t>
            </a:r>
            <a:endParaRPr/>
          </a:p>
          <a:p>
            <a:pPr indent="0" lvl="0" marL="0" rtl="0" algn="l">
              <a:spcBef>
                <a:spcPts val="0"/>
              </a:spcBef>
              <a:spcAft>
                <a:spcPts val="0"/>
              </a:spcAft>
              <a:buClr>
                <a:schemeClr val="dk1"/>
              </a:buClr>
              <a:buSzPts val="1100"/>
              <a:buFont typeface="Arial"/>
              <a:buNone/>
            </a:pPr>
            <a:r>
              <a:rPr lang="en"/>
              <a:t>Manufacturer Part Number:	430101</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8b7b39f6b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8b7b39f6b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a:p>
            <a:pPr indent="0" lvl="0" marL="0" rtl="0" algn="l">
              <a:spcBef>
                <a:spcPts val="0"/>
              </a:spcBef>
              <a:spcAft>
                <a:spcPts val="0"/>
              </a:spcAft>
              <a:buNone/>
            </a:pPr>
            <a:r>
              <a:rPr lang="en" u="sng">
                <a:solidFill>
                  <a:schemeClr val="hlink"/>
                </a:solidFill>
                <a:hlinkClick r:id="rId2"/>
              </a:rPr>
              <a:t>https://www.sweetwater.com/store/detail/MaschMik3--native-instruments-maschine-mikro-mk3-production-and-performance-system-with-software</a:t>
            </a:r>
            <a:endParaRPr/>
          </a:p>
          <a:p>
            <a:pPr indent="0" lvl="0" marL="0" rtl="0" algn="l">
              <a:spcBef>
                <a:spcPts val="0"/>
              </a:spcBef>
              <a:spcAft>
                <a:spcPts val="0"/>
              </a:spcAft>
              <a:buNone/>
            </a:pPr>
            <a:r>
              <a:rPr lang="en"/>
              <a:t>MAIN NOTES:</a:t>
            </a:r>
            <a:endParaRPr/>
          </a:p>
          <a:p>
            <a:pPr indent="0" lvl="0" marL="0" rtl="0" algn="l">
              <a:spcBef>
                <a:spcPts val="0"/>
              </a:spcBef>
              <a:spcAft>
                <a:spcPts val="0"/>
              </a:spcAft>
              <a:buNone/>
            </a:pPr>
            <a:r>
              <a:rPr lang="en"/>
              <a:t>Expensive</a:t>
            </a:r>
            <a:endParaRPr/>
          </a:p>
          <a:p>
            <a:pPr indent="0" lvl="0" marL="0" rtl="0" algn="l">
              <a:spcBef>
                <a:spcPts val="0"/>
              </a:spcBef>
              <a:spcAft>
                <a:spcPts val="0"/>
              </a:spcAft>
              <a:buNone/>
            </a:pPr>
            <a:r>
              <a:rPr lang="en"/>
              <a:t>No speaker</a:t>
            </a:r>
            <a:endParaRPr/>
          </a:p>
          <a:p>
            <a:pPr indent="0" lvl="0" marL="0" rtl="0" algn="l">
              <a:spcBef>
                <a:spcPts val="0"/>
              </a:spcBef>
              <a:spcAft>
                <a:spcPts val="0"/>
              </a:spcAft>
              <a:buNone/>
            </a:pPr>
            <a:r>
              <a:rPr lang="en"/>
              <a:t>Requires power supply</a:t>
            </a:r>
            <a:endParaRPr/>
          </a:p>
          <a:p>
            <a:pPr indent="0" lvl="0" marL="0" rtl="0" algn="l">
              <a:spcBef>
                <a:spcPts val="0"/>
              </a:spcBef>
              <a:spcAft>
                <a:spcPts val="0"/>
              </a:spcAft>
              <a:buNone/>
            </a:pPr>
            <a:r>
              <a:rPr lang="en"/>
              <a:t>Has built-in sounds and </a:t>
            </a:r>
            <a:r>
              <a:rPr lang="en"/>
              <a:t>additional</a:t>
            </a:r>
            <a:r>
              <a:rPr lang="en"/>
              <a:t> sound libraries but requires software to load</a:t>
            </a:r>
            <a:endParaRPr/>
          </a:p>
          <a:p>
            <a:pPr indent="0" lvl="0" marL="0" rtl="0" algn="l">
              <a:spcBef>
                <a:spcPts val="0"/>
              </a:spcBef>
              <a:spcAft>
                <a:spcPts val="0"/>
              </a:spcAft>
              <a:buNone/>
            </a:pPr>
            <a:r>
              <a:rPr lang="en"/>
              <a:t>Has LED and dial to navigate single sounds in library</a:t>
            </a:r>
            <a:endParaRPr/>
          </a:p>
          <a:p>
            <a:pPr indent="0" lvl="0" marL="0" rtl="0" algn="l">
              <a:spcBef>
                <a:spcPts val="0"/>
              </a:spcBef>
              <a:spcAft>
                <a:spcPts val="0"/>
              </a:spcAft>
              <a:buNone/>
            </a:pPr>
            <a:r>
              <a:rPr lang="en"/>
              <a:t>Very heavy</a:t>
            </a:r>
            <a:endParaRPr/>
          </a:p>
          <a:p>
            <a:pPr indent="0" lvl="0" marL="0" rtl="0" algn="l">
              <a:spcBef>
                <a:spcPts val="0"/>
              </a:spcBef>
              <a:spcAft>
                <a:spcPts val="0"/>
              </a:spcAft>
              <a:buNone/>
            </a:pPr>
            <a:r>
              <a:rPr lang="en"/>
              <a:t>Large</a:t>
            </a:r>
            <a:endParaRPr/>
          </a:p>
          <a:p>
            <a:pPr indent="0" lvl="0" marL="0" rtl="0" algn="l">
              <a:spcBef>
                <a:spcPts val="0"/>
              </a:spcBef>
              <a:spcAft>
                <a:spcPts val="0"/>
              </a:spcAft>
              <a:buNone/>
            </a:pPr>
            <a:r>
              <a:rPr lang="en"/>
              <a:t>No speaker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Tech Specs</a:t>
            </a:r>
            <a:endParaRPr/>
          </a:p>
          <a:p>
            <a:pPr indent="0" lvl="0" marL="0" rtl="0" algn="l">
              <a:spcBef>
                <a:spcPts val="0"/>
              </a:spcBef>
              <a:spcAft>
                <a:spcPts val="0"/>
              </a:spcAft>
              <a:buClr>
                <a:schemeClr val="dk1"/>
              </a:buClr>
              <a:buSzPts val="1100"/>
              <a:buFont typeface="Arial"/>
              <a:buNone/>
            </a:pPr>
            <a:r>
              <a:rPr lang="en"/>
              <a:t>Type:	Pad Controller with Sequencer and Sampler</a:t>
            </a:r>
            <a:endParaRPr/>
          </a:p>
          <a:p>
            <a:pPr indent="0" lvl="0" marL="0" rtl="0" algn="l">
              <a:spcBef>
                <a:spcPts val="0"/>
              </a:spcBef>
              <a:spcAft>
                <a:spcPts val="0"/>
              </a:spcAft>
              <a:buClr>
                <a:schemeClr val="dk1"/>
              </a:buClr>
              <a:buSzPts val="1100"/>
              <a:buFont typeface="Arial"/>
              <a:buNone/>
            </a:pPr>
            <a:r>
              <a:rPr lang="en"/>
              <a:t>Pads:	16 x Velocity-sensitive Performance Pads</a:t>
            </a:r>
            <a:endParaRPr/>
          </a:p>
          <a:p>
            <a:pPr indent="0" lvl="0" marL="0" rtl="0" algn="l">
              <a:spcBef>
                <a:spcPts val="0"/>
              </a:spcBef>
              <a:spcAft>
                <a:spcPts val="0"/>
              </a:spcAft>
              <a:buClr>
                <a:schemeClr val="dk1"/>
              </a:buClr>
              <a:buSzPts val="1100"/>
              <a:buFont typeface="Arial"/>
              <a:buNone/>
            </a:pPr>
            <a:r>
              <a:rPr lang="en"/>
              <a:t>Other Controllers:	1 x Dual-touch Smart Strip</a:t>
            </a:r>
            <a:endParaRPr/>
          </a:p>
          <a:p>
            <a:pPr indent="0" lvl="0" marL="0" rtl="0" algn="l">
              <a:spcBef>
                <a:spcPts val="0"/>
              </a:spcBef>
              <a:spcAft>
                <a:spcPts val="0"/>
              </a:spcAft>
              <a:buClr>
                <a:schemeClr val="dk1"/>
              </a:buClr>
              <a:buSzPts val="1100"/>
              <a:buFont typeface="Arial"/>
              <a:buNone/>
            </a:pPr>
            <a:r>
              <a:rPr lang="en"/>
              <a:t>Sounds:	1.6GB MASCHINE factory: samples, one-shots, loops, instruments, drum kits, bass/drum synths</a:t>
            </a:r>
            <a:endParaRPr/>
          </a:p>
          <a:p>
            <a:pPr indent="0" lvl="0" marL="0" rtl="0" algn="l">
              <a:spcBef>
                <a:spcPts val="0"/>
              </a:spcBef>
              <a:spcAft>
                <a:spcPts val="0"/>
              </a:spcAft>
              <a:buClr>
                <a:schemeClr val="dk1"/>
              </a:buClr>
              <a:buSzPts val="1100"/>
              <a:buFont typeface="Arial"/>
              <a:buNone/>
            </a:pPr>
            <a:r>
              <a:rPr lang="en"/>
              <a:t>Presets:	Maschine factory patterns, songs</a:t>
            </a:r>
            <a:endParaRPr/>
          </a:p>
          <a:p>
            <a:pPr indent="0" lvl="0" marL="0" rtl="0" algn="l">
              <a:spcBef>
                <a:spcPts val="0"/>
              </a:spcBef>
              <a:spcAft>
                <a:spcPts val="0"/>
              </a:spcAft>
              <a:buClr>
                <a:schemeClr val="dk1"/>
              </a:buClr>
              <a:buSzPts val="1100"/>
              <a:buFont typeface="Arial"/>
              <a:buNone/>
            </a:pPr>
            <a:r>
              <a:rPr lang="en"/>
              <a:t>Sequencer:	Step Sequencer, Realtime Recording Sequencing</a:t>
            </a:r>
            <a:endParaRPr/>
          </a:p>
          <a:p>
            <a:pPr indent="0" lvl="0" marL="0" rtl="0" algn="l">
              <a:spcBef>
                <a:spcPts val="0"/>
              </a:spcBef>
              <a:spcAft>
                <a:spcPts val="0"/>
              </a:spcAft>
              <a:buClr>
                <a:schemeClr val="dk1"/>
              </a:buClr>
              <a:buSzPts val="1100"/>
              <a:buFont typeface="Arial"/>
              <a:buNone/>
            </a:pPr>
            <a:r>
              <a:rPr lang="en"/>
              <a:t>Looper:	Yes</a:t>
            </a:r>
            <a:endParaRPr/>
          </a:p>
          <a:p>
            <a:pPr indent="0" lvl="0" marL="0" rtl="0" algn="l">
              <a:spcBef>
                <a:spcPts val="0"/>
              </a:spcBef>
              <a:spcAft>
                <a:spcPts val="0"/>
              </a:spcAft>
              <a:buClr>
                <a:schemeClr val="dk1"/>
              </a:buClr>
              <a:buSzPts val="1100"/>
              <a:buFont typeface="Arial"/>
              <a:buNone/>
            </a:pPr>
            <a:r>
              <a:rPr lang="en"/>
              <a:t>Sampling:	Yes, Vintage MPC60/SP1200 Sampling Emulation</a:t>
            </a:r>
            <a:endParaRPr/>
          </a:p>
          <a:p>
            <a:pPr indent="0" lvl="0" marL="0" rtl="0" algn="l">
              <a:spcBef>
                <a:spcPts val="0"/>
              </a:spcBef>
              <a:spcAft>
                <a:spcPts val="0"/>
              </a:spcAft>
              <a:buClr>
                <a:schemeClr val="dk1"/>
              </a:buClr>
              <a:buSzPts val="1100"/>
              <a:buFont typeface="Arial"/>
              <a:buNone/>
            </a:pPr>
            <a:r>
              <a:rPr lang="en"/>
              <a:t>Effects:	25 Studio FX: Filter, EQ, Delay, Reverb, Compression, and more ; 8 x Perform FX: Stutter, Burst Echo, Scratcher, Flanger</a:t>
            </a:r>
            <a:endParaRPr/>
          </a:p>
          <a:p>
            <a:pPr indent="0" lvl="0" marL="0" rtl="0" algn="l">
              <a:spcBef>
                <a:spcPts val="0"/>
              </a:spcBef>
              <a:spcAft>
                <a:spcPts val="0"/>
              </a:spcAft>
              <a:buClr>
                <a:schemeClr val="dk1"/>
              </a:buClr>
              <a:buSzPts val="1100"/>
              <a:buFont typeface="Arial"/>
              <a:buNone/>
            </a:pPr>
            <a:r>
              <a:rPr lang="en"/>
              <a:t>MIDI I/O:	USB</a:t>
            </a:r>
            <a:endParaRPr/>
          </a:p>
          <a:p>
            <a:pPr indent="0" lvl="0" marL="0" rtl="0" algn="l">
              <a:spcBef>
                <a:spcPts val="0"/>
              </a:spcBef>
              <a:spcAft>
                <a:spcPts val="0"/>
              </a:spcAft>
              <a:buClr>
                <a:schemeClr val="dk1"/>
              </a:buClr>
              <a:buSzPts val="1100"/>
              <a:buFont typeface="Arial"/>
              <a:buNone/>
            </a:pPr>
            <a:r>
              <a:rPr lang="en"/>
              <a:t>USB:	1 x Type B</a:t>
            </a:r>
            <a:endParaRPr/>
          </a:p>
          <a:p>
            <a:pPr indent="0" lvl="0" marL="0" rtl="0" algn="l">
              <a:spcBef>
                <a:spcPts val="0"/>
              </a:spcBef>
              <a:spcAft>
                <a:spcPts val="0"/>
              </a:spcAft>
              <a:buClr>
                <a:schemeClr val="dk1"/>
              </a:buClr>
              <a:buSzPts val="1100"/>
              <a:buFont typeface="Arial"/>
              <a:buNone/>
            </a:pPr>
            <a:r>
              <a:rPr lang="en"/>
              <a:t>Storage:	3GB disk space (for Essentials plus MASCHINE Factory), 1GB disk space (for Massive, Monark, Reaktor Prism)</a:t>
            </a:r>
            <a:endParaRPr/>
          </a:p>
          <a:p>
            <a:pPr indent="0" lvl="0" marL="0" rtl="0" algn="l">
              <a:spcBef>
                <a:spcPts val="0"/>
              </a:spcBef>
              <a:spcAft>
                <a:spcPts val="0"/>
              </a:spcAft>
              <a:buClr>
                <a:schemeClr val="dk1"/>
              </a:buClr>
              <a:buSzPts val="1100"/>
              <a:buFont typeface="Arial"/>
              <a:buNone/>
            </a:pPr>
            <a:r>
              <a:rPr lang="en"/>
              <a:t>Format:	VST, AU, Major DAW's, Standalone</a:t>
            </a:r>
            <a:endParaRPr/>
          </a:p>
          <a:p>
            <a:pPr indent="0" lvl="0" marL="0" rtl="0" algn="l">
              <a:spcBef>
                <a:spcPts val="0"/>
              </a:spcBef>
              <a:spcAft>
                <a:spcPts val="0"/>
              </a:spcAft>
              <a:buClr>
                <a:schemeClr val="dk1"/>
              </a:buClr>
              <a:buSzPts val="1100"/>
              <a:buFont typeface="Arial"/>
              <a:buNone/>
            </a:pPr>
            <a:r>
              <a:rPr lang="en"/>
              <a:t>Software:	Massive, Monark, Reaktor Prism, MASCHINE Essentials</a:t>
            </a:r>
            <a:endParaRPr/>
          </a:p>
          <a:p>
            <a:pPr indent="0" lvl="0" marL="0" rtl="0" algn="l">
              <a:spcBef>
                <a:spcPts val="0"/>
              </a:spcBef>
              <a:spcAft>
                <a:spcPts val="0"/>
              </a:spcAft>
              <a:buClr>
                <a:schemeClr val="dk1"/>
              </a:buClr>
              <a:buSzPts val="1100"/>
              <a:buFont typeface="Arial"/>
              <a:buNone/>
            </a:pPr>
            <a:r>
              <a:rPr lang="en"/>
              <a:t>Compatibility:	NKS Instruments/FX</a:t>
            </a:r>
            <a:endParaRPr/>
          </a:p>
          <a:p>
            <a:pPr indent="0" lvl="0" marL="0" rtl="0" algn="l">
              <a:spcBef>
                <a:spcPts val="0"/>
              </a:spcBef>
              <a:spcAft>
                <a:spcPts val="0"/>
              </a:spcAft>
              <a:buClr>
                <a:schemeClr val="dk1"/>
              </a:buClr>
              <a:buSzPts val="1100"/>
              <a:buFont typeface="Arial"/>
              <a:buNone/>
            </a:pPr>
            <a:r>
              <a:rPr lang="en"/>
              <a:t>OS Requirements - Mac:	macOS 10.12 or later, Intel Core i5 processor or higher</a:t>
            </a:r>
            <a:endParaRPr/>
          </a:p>
          <a:p>
            <a:pPr indent="0" lvl="0" marL="0" rtl="0" algn="l">
              <a:spcBef>
                <a:spcPts val="0"/>
              </a:spcBef>
              <a:spcAft>
                <a:spcPts val="0"/>
              </a:spcAft>
              <a:buClr>
                <a:schemeClr val="dk1"/>
              </a:buClr>
              <a:buSzPts val="1100"/>
              <a:buFont typeface="Arial"/>
              <a:buNone/>
            </a:pPr>
            <a:r>
              <a:rPr lang="en"/>
              <a:t>OS Requirements - PC:	Windows 10 or later, Intel Core i5 processor or higher</a:t>
            </a:r>
            <a:endParaRPr/>
          </a:p>
          <a:p>
            <a:pPr indent="0" lvl="0" marL="0" rtl="0" algn="l">
              <a:spcBef>
                <a:spcPts val="0"/>
              </a:spcBef>
              <a:spcAft>
                <a:spcPts val="0"/>
              </a:spcAft>
              <a:buClr>
                <a:schemeClr val="dk1"/>
              </a:buClr>
              <a:buSzPts val="1100"/>
              <a:buFont typeface="Arial"/>
              <a:buNone/>
            </a:pPr>
            <a:r>
              <a:rPr lang="en"/>
              <a:t>Power Source:	USB bus powered</a:t>
            </a:r>
            <a:endParaRPr/>
          </a:p>
          <a:p>
            <a:pPr indent="0" lvl="0" marL="0" rtl="0" algn="l">
              <a:spcBef>
                <a:spcPts val="0"/>
              </a:spcBef>
              <a:spcAft>
                <a:spcPts val="0"/>
              </a:spcAft>
              <a:buClr>
                <a:schemeClr val="dk1"/>
              </a:buClr>
              <a:buSzPts val="1100"/>
              <a:buFont typeface="Arial"/>
              <a:buNone/>
            </a:pPr>
            <a:r>
              <a:rPr lang="en"/>
              <a:t>Height:	1.77"</a:t>
            </a:r>
            <a:endParaRPr/>
          </a:p>
          <a:p>
            <a:pPr indent="0" lvl="0" marL="0" rtl="0" algn="l">
              <a:spcBef>
                <a:spcPts val="0"/>
              </a:spcBef>
              <a:spcAft>
                <a:spcPts val="0"/>
              </a:spcAft>
              <a:buClr>
                <a:schemeClr val="dk1"/>
              </a:buClr>
              <a:buSzPts val="1100"/>
              <a:buFont typeface="Arial"/>
              <a:buNone/>
            </a:pPr>
            <a:r>
              <a:rPr lang="en"/>
              <a:t>Width:	12.6"</a:t>
            </a:r>
            <a:endParaRPr/>
          </a:p>
          <a:p>
            <a:pPr indent="0" lvl="0" marL="0" rtl="0" algn="l">
              <a:spcBef>
                <a:spcPts val="0"/>
              </a:spcBef>
              <a:spcAft>
                <a:spcPts val="0"/>
              </a:spcAft>
              <a:buClr>
                <a:schemeClr val="dk1"/>
              </a:buClr>
              <a:buSzPts val="1100"/>
              <a:buFont typeface="Arial"/>
              <a:buNone/>
            </a:pPr>
            <a:r>
              <a:rPr lang="en"/>
              <a:t>Depth:	6.96"</a:t>
            </a:r>
            <a:endParaRPr/>
          </a:p>
          <a:p>
            <a:pPr indent="0" lvl="0" marL="0" rtl="0" algn="l">
              <a:spcBef>
                <a:spcPts val="0"/>
              </a:spcBef>
              <a:spcAft>
                <a:spcPts val="0"/>
              </a:spcAft>
              <a:buClr>
                <a:schemeClr val="dk1"/>
              </a:buClr>
              <a:buSzPts val="1100"/>
              <a:buFont typeface="Arial"/>
              <a:buNone/>
            </a:pPr>
            <a:r>
              <a:rPr lang="en"/>
              <a:t>Weight:	2.47 lbs.</a:t>
            </a:r>
            <a:endParaRPr/>
          </a:p>
          <a:p>
            <a:pPr indent="0" lvl="0" marL="0" rtl="0" algn="l">
              <a:spcBef>
                <a:spcPts val="0"/>
              </a:spcBef>
              <a:spcAft>
                <a:spcPts val="0"/>
              </a:spcAft>
              <a:buClr>
                <a:schemeClr val="dk1"/>
              </a:buClr>
              <a:buSzPts val="1100"/>
              <a:buFont typeface="Arial"/>
              <a:buNone/>
            </a:pPr>
            <a:r>
              <a:rPr lang="en"/>
              <a:t>Manufacturer Part Number:	25707</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880c3d3df9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880c3d3df9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b49114f2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8b49114f2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rPr lang="en"/>
              <a:t>Inventory -&gt; Palette?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b49114f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8b49114f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880c3d3df9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880c3d3df9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a:p>
            <a:pPr indent="0" lvl="0" marL="0" rtl="0" algn="l">
              <a:spcBef>
                <a:spcPts val="0"/>
              </a:spcBef>
              <a:spcAft>
                <a:spcPts val="0"/>
              </a:spcAft>
              <a:buNone/>
            </a:pPr>
            <a:r>
              <a:rPr lang="en"/>
              <a:t>Add to specification</a:t>
            </a:r>
            <a:endParaRPr/>
          </a:p>
          <a:p>
            <a:pPr indent="0" lvl="0" marL="0" rtl="0" algn="l">
              <a:spcBef>
                <a:spcPts val="0"/>
              </a:spcBef>
              <a:spcAft>
                <a:spcPts val="0"/>
              </a:spcAft>
              <a:buNone/>
            </a:pPr>
            <a:r>
              <a:rPr lang="en"/>
              <a:t>High-pass lowpass fitlers</a:t>
            </a:r>
            <a:endParaRPr/>
          </a:p>
          <a:p>
            <a:pPr indent="0" lvl="0" marL="0" rtl="0" algn="l">
              <a:spcBef>
                <a:spcPts val="0"/>
              </a:spcBef>
              <a:spcAft>
                <a:spcPts val="0"/>
              </a:spcAft>
              <a:buNone/>
            </a:pPr>
            <a:r>
              <a:rPr lang="en"/>
              <a:t>Volume adjustment</a:t>
            </a:r>
            <a:endParaRPr/>
          </a:p>
          <a:p>
            <a:pPr indent="0" lvl="0" marL="0" rtl="0" algn="l">
              <a:spcBef>
                <a:spcPts val="0"/>
              </a:spcBef>
              <a:spcAft>
                <a:spcPts val="0"/>
              </a:spcAft>
              <a:buNone/>
            </a:pPr>
            <a:r>
              <a:rPr lang="en"/>
              <a:t>File structure naming convention for SD card “index#_soundname.mp3”</a:t>
            </a:r>
            <a:endParaRPr/>
          </a:p>
          <a:p>
            <a:pPr indent="0" lvl="0" marL="0" rtl="0" algn="l">
              <a:spcBef>
                <a:spcPts val="0"/>
              </a:spcBef>
              <a:spcAft>
                <a:spcPts val="0"/>
              </a:spcAft>
              <a:buNone/>
            </a:pPr>
            <a:r>
              <a:rPr lang="en"/>
              <a:t>Invoke or not invoke sounds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8b7b2d97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b7b2d97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a:p>
            <a:pPr indent="0" lvl="0" marL="0" rtl="0" algn="l">
              <a:spcBef>
                <a:spcPts val="0"/>
              </a:spcBef>
              <a:spcAft>
                <a:spcPts val="0"/>
              </a:spcAft>
              <a:buNone/>
            </a:pPr>
            <a:r>
              <a:rPr lang="en"/>
              <a:t>Add to specification</a:t>
            </a:r>
            <a:endParaRPr/>
          </a:p>
          <a:p>
            <a:pPr indent="0" lvl="0" marL="0" rtl="0" algn="l">
              <a:spcBef>
                <a:spcPts val="0"/>
              </a:spcBef>
              <a:spcAft>
                <a:spcPts val="0"/>
              </a:spcAft>
              <a:buNone/>
            </a:pPr>
            <a:r>
              <a:rPr lang="en"/>
              <a:t>High-pass lowpass fitlers</a:t>
            </a:r>
            <a:endParaRPr/>
          </a:p>
          <a:p>
            <a:pPr indent="0" lvl="0" marL="0" rtl="0" algn="l">
              <a:spcBef>
                <a:spcPts val="0"/>
              </a:spcBef>
              <a:spcAft>
                <a:spcPts val="0"/>
              </a:spcAft>
              <a:buNone/>
            </a:pPr>
            <a:r>
              <a:rPr lang="en"/>
              <a:t>Volume adjustment</a:t>
            </a:r>
            <a:endParaRPr/>
          </a:p>
          <a:p>
            <a:pPr indent="0" lvl="0" marL="0" rtl="0" algn="l">
              <a:spcBef>
                <a:spcPts val="0"/>
              </a:spcBef>
              <a:spcAft>
                <a:spcPts val="0"/>
              </a:spcAft>
              <a:buNone/>
            </a:pPr>
            <a:r>
              <a:rPr lang="en"/>
              <a:t>File structure naming convention for SD card “index#_soundname.mp3”</a:t>
            </a:r>
            <a:endParaRPr/>
          </a:p>
          <a:p>
            <a:pPr indent="0" lvl="0" marL="0" rtl="0" algn="l">
              <a:spcBef>
                <a:spcPts val="0"/>
              </a:spcBef>
              <a:spcAft>
                <a:spcPts val="0"/>
              </a:spcAft>
              <a:buNone/>
            </a:pPr>
            <a:r>
              <a:rPr lang="en"/>
              <a:t>Invoke or not invoke sounds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Overlay multiple sounds on each beat in each measure </a:t>
            </a:r>
            <a:endParaRPr/>
          </a:p>
          <a:p>
            <a:pPr indent="0" lvl="0" marL="0" rtl="0" algn="l">
              <a:spcBef>
                <a:spcPts val="0"/>
              </a:spcBef>
              <a:spcAft>
                <a:spcPts val="0"/>
              </a:spcAft>
              <a:buClr>
                <a:schemeClr val="dk1"/>
              </a:buClr>
              <a:buSzPts val="1100"/>
              <a:buFont typeface="Arial"/>
              <a:buNone/>
            </a:pPr>
            <a:r>
              <a:rPr lang="en"/>
              <a:t>User can save loop settings created on device </a:t>
            </a:r>
            <a:endParaRPr/>
          </a:p>
          <a:p>
            <a:pPr indent="0" lvl="0" marL="0" rtl="0" algn="l">
              <a:spcBef>
                <a:spcPts val="0"/>
              </a:spcBef>
              <a:spcAft>
                <a:spcPts val="0"/>
              </a:spcAft>
              <a:buClr>
                <a:schemeClr val="dk1"/>
              </a:buClr>
              <a:buSzPts val="1100"/>
              <a:buFont typeface="Arial"/>
              <a:buNone/>
            </a:pPr>
            <a:r>
              <a:rPr lang="en"/>
              <a:t>User can recall sound loop settings created previously </a:t>
            </a:r>
            <a:endParaRPr/>
          </a:p>
          <a:p>
            <a:pPr indent="0" lvl="0" marL="0" rtl="0" algn="l">
              <a:spcBef>
                <a:spcPts val="0"/>
              </a:spcBef>
              <a:spcAft>
                <a:spcPts val="0"/>
              </a:spcAft>
              <a:buClr>
                <a:schemeClr val="dk1"/>
              </a:buClr>
              <a:buSzPts val="1100"/>
              <a:buFont typeface="Arial"/>
              <a:buNone/>
            </a:pPr>
            <a:r>
              <a:rPr lang="en"/>
              <a:t>Ability to adjust volume and clear sounds from beats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880c3d3df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880c3d3df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rPr lang="en"/>
              <a:t>Change color for microcontroller</a:t>
            </a:r>
            <a:endParaRPr/>
          </a:p>
          <a:p>
            <a:pPr indent="0" lvl="0" marL="0" rtl="0" algn="l">
              <a:spcBef>
                <a:spcPts val="0"/>
              </a:spcBef>
              <a:spcAft>
                <a:spcPts val="0"/>
              </a:spcAft>
              <a:buNone/>
            </a:pPr>
            <a:r>
              <a:rPr lang="en"/>
              <a:t>Bigger font on lcd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b49114f2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8b49114f2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c4dd41d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c4dd41d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rPr lang="en"/>
              <a:t>Add VS1053b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24c4dd41df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24c4dd41df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8a0f7ff3f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8a0f7ff3f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a:p>
            <a:pPr indent="0" lvl="0" marL="0" rtl="0" algn="l">
              <a:spcBef>
                <a:spcPts val="0"/>
              </a:spcBef>
              <a:spcAft>
                <a:spcPts val="0"/>
              </a:spcAft>
              <a:buNone/>
            </a:pPr>
            <a:r>
              <a:rPr lang="en"/>
              <a:t>Make more quantitative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8a0f7ff3f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8a0f7ff3f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a:p>
            <a:pPr indent="0" lvl="0" marL="0" rtl="0" algn="l">
              <a:spcBef>
                <a:spcPts val="0"/>
              </a:spcBef>
              <a:spcAft>
                <a:spcPts val="0"/>
              </a:spcAft>
              <a:buNone/>
            </a:pPr>
            <a:r>
              <a:rPr lang="en"/>
              <a:t>Add battery!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8a0f7ff3f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8a0f7ff3f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8b7b3a00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8b7b3a00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b7b3a00a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8b7b3a00a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4c4dd41df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4c4dd41df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80c3d3df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80c3d3df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a:p>
            <a:pPr indent="0" lvl="0" marL="0" rtl="0" algn="l">
              <a:spcBef>
                <a:spcPts val="0"/>
              </a:spcBef>
              <a:spcAft>
                <a:spcPts val="0"/>
              </a:spcAft>
              <a:buNone/>
            </a:pPr>
            <a:r>
              <a:rPr lang="en"/>
              <a:t>Look at use of modular?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8b49114f2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8b49114f2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b7b2d90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8b7b2d90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8b7b2d90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8b7b2d906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b49114f2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b49114f2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b49114f2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b49114f2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80c3d3df9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80c3d3df9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Evan</a:t>
            </a:r>
            <a:endParaRPr/>
          </a:p>
          <a:p>
            <a:pPr indent="0" lvl="0" marL="0" rtl="0" algn="l">
              <a:spcBef>
                <a:spcPts val="0"/>
              </a:spcBef>
              <a:spcAft>
                <a:spcPts val="0"/>
              </a:spcAft>
              <a:buNone/>
            </a:pPr>
            <a:r>
              <a:rPr lang="en" u="sng">
                <a:solidFill>
                  <a:schemeClr val="hlink"/>
                </a:solidFill>
                <a:hlinkClick r:id="rId2"/>
              </a:rPr>
              <a:t>https://teenage.engineering/guides/po-33/en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Static sound library - cannot be changed - requires </a:t>
            </a:r>
            <a:r>
              <a:rPr lang="en"/>
              <a:t>chaining</a:t>
            </a:r>
            <a:r>
              <a:rPr lang="en"/>
              <a:t> devices</a:t>
            </a:r>
            <a:endParaRPr/>
          </a:p>
          <a:p>
            <a:pPr indent="0" lvl="0" marL="0" rtl="0" algn="l">
              <a:spcBef>
                <a:spcPts val="0"/>
              </a:spcBef>
              <a:spcAft>
                <a:spcPts val="0"/>
              </a:spcAft>
              <a:buNone/>
            </a:pPr>
            <a:r>
              <a:rPr lang="en"/>
              <a:t>3.5mm connections used for headphones or chainning</a:t>
            </a:r>
            <a:endParaRPr/>
          </a:p>
          <a:p>
            <a:pPr indent="0" lvl="0" marL="0" rtl="0" algn="l">
              <a:spcBef>
                <a:spcPts val="0"/>
              </a:spcBef>
              <a:spcAft>
                <a:spcPts val="0"/>
              </a:spcAft>
              <a:buNone/>
            </a:pPr>
            <a:r>
              <a:rPr lang="en"/>
              <a:t>Includes built in speakers</a:t>
            </a:r>
            <a:endParaRPr/>
          </a:p>
          <a:p>
            <a:pPr indent="0" lvl="0" marL="0" rtl="0" algn="l">
              <a:spcBef>
                <a:spcPts val="0"/>
              </a:spcBef>
              <a:spcAft>
                <a:spcPts val="0"/>
              </a:spcAft>
              <a:buNone/>
            </a:pPr>
            <a:r>
              <a:rPr lang="en"/>
              <a:t>Minimal SBC construction</a:t>
            </a:r>
            <a:endParaRPr/>
          </a:p>
          <a:p>
            <a:pPr indent="0" lvl="0" marL="0" rtl="0" algn="l">
              <a:spcBef>
                <a:spcPts val="0"/>
              </a:spcBef>
              <a:spcAft>
                <a:spcPts val="0"/>
              </a:spcAft>
              <a:buClr>
                <a:schemeClr val="dk1"/>
              </a:buClr>
              <a:buSzPts val="1100"/>
              <a:buFont typeface="Arial"/>
              <a:buNone/>
            </a:pPr>
            <a:r>
              <a:rPr lang="en">
                <a:solidFill>
                  <a:schemeClr val="dk1"/>
                </a:solidFill>
              </a:rPr>
              <a:t>Very portable</a:t>
            </a:r>
            <a:endParaRPr/>
          </a:p>
          <a:p>
            <a:pPr indent="0" lvl="0" marL="0" rtl="0" algn="l">
              <a:spcBef>
                <a:spcPts val="0"/>
              </a:spcBef>
              <a:spcAft>
                <a:spcPts val="0"/>
              </a:spcAft>
              <a:buNone/>
            </a:pPr>
            <a:r>
              <a:rPr lang="en"/>
              <a:t>Is battery powered by consumable </a:t>
            </a:r>
            <a:r>
              <a:rPr lang="en"/>
              <a:t>batteries</a:t>
            </a:r>
            <a:endParaRPr/>
          </a:p>
          <a:p>
            <a:pPr indent="0" lvl="0" marL="0" rtl="0" algn="l">
              <a:spcBef>
                <a:spcPts val="0"/>
              </a:spcBef>
              <a:spcAft>
                <a:spcPts val="0"/>
              </a:spcAft>
              <a:buNone/>
            </a:pPr>
            <a:r>
              <a:rPr lang="en"/>
              <a:t>Is very light weight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PO-33</a:t>
            </a:r>
            <a:endParaRPr/>
          </a:p>
          <a:p>
            <a:pPr indent="0" lvl="0" marL="0" rtl="0" algn="l">
              <a:spcBef>
                <a:spcPts val="0"/>
              </a:spcBef>
              <a:spcAft>
                <a:spcPts val="0"/>
              </a:spcAft>
              <a:buClr>
                <a:schemeClr val="dk1"/>
              </a:buClr>
              <a:buSzPts val="1100"/>
              <a:buFont typeface="Arial"/>
              <a:buNone/>
            </a:pPr>
            <a:r>
              <a:rPr lang="en"/>
              <a:t>micro </a:t>
            </a:r>
            <a:endParaRPr/>
          </a:p>
          <a:p>
            <a:pPr indent="0" lvl="0" marL="0" rtl="0" algn="l">
              <a:spcBef>
                <a:spcPts val="0"/>
              </a:spcBef>
              <a:spcAft>
                <a:spcPts val="0"/>
              </a:spcAft>
              <a:buNone/>
            </a:pPr>
            <a:r>
              <a:rPr lang="en"/>
              <a:t>Sampler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battery information: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install only new batteries of the same type.</a:t>
            </a:r>
            <a:endParaRPr/>
          </a:p>
          <a:p>
            <a:pPr indent="0" lvl="0" marL="0" rtl="0" algn="l">
              <a:spcBef>
                <a:spcPts val="0"/>
              </a:spcBef>
              <a:spcAft>
                <a:spcPts val="0"/>
              </a:spcAft>
              <a:buClr>
                <a:schemeClr val="dk1"/>
              </a:buClr>
              <a:buSzPts val="1100"/>
              <a:buFont typeface="Arial"/>
              <a:buNone/>
            </a:pPr>
            <a:r>
              <a:rPr lang="en"/>
              <a:t>failure to insert batteries in the correct polarity, as indicated in the battery compartment, may shorten the life of the batteries or cause batteries to leak.</a:t>
            </a:r>
            <a:endParaRPr/>
          </a:p>
          <a:p>
            <a:pPr indent="0" lvl="0" marL="0" rtl="0" algn="l">
              <a:spcBef>
                <a:spcPts val="0"/>
              </a:spcBef>
              <a:spcAft>
                <a:spcPts val="0"/>
              </a:spcAft>
              <a:buClr>
                <a:schemeClr val="dk1"/>
              </a:buClr>
              <a:buSzPts val="1100"/>
              <a:buFont typeface="Arial"/>
              <a:buNone/>
            </a:pPr>
            <a:r>
              <a:rPr lang="en"/>
              <a:t>do not mix old and new batteries.</a:t>
            </a:r>
            <a:endParaRPr/>
          </a:p>
          <a:p>
            <a:pPr indent="0" lvl="0" marL="0" rtl="0" algn="l">
              <a:spcBef>
                <a:spcPts val="0"/>
              </a:spcBef>
              <a:spcAft>
                <a:spcPts val="0"/>
              </a:spcAft>
              <a:buClr>
                <a:schemeClr val="dk1"/>
              </a:buClr>
              <a:buSzPts val="1100"/>
              <a:buFont typeface="Arial"/>
              <a:buNone/>
            </a:pPr>
            <a:r>
              <a:rPr lang="en"/>
              <a:t>do not mix alkaline, standard (carbon-zink) or rechargeable (nickel cadmium) or (nickel metal hybride) batteries.</a:t>
            </a:r>
            <a:endParaRPr/>
          </a:p>
          <a:p>
            <a:pPr indent="0" lvl="0" marL="0" rtl="0" algn="l">
              <a:spcBef>
                <a:spcPts val="0"/>
              </a:spcBef>
              <a:spcAft>
                <a:spcPts val="0"/>
              </a:spcAft>
              <a:buClr>
                <a:schemeClr val="dk1"/>
              </a:buClr>
              <a:buSzPts val="1100"/>
              <a:buFont typeface="Arial"/>
              <a:buNone/>
            </a:pPr>
            <a:r>
              <a:rPr lang="en"/>
              <a:t>do not dispose of batteries in fire.</a:t>
            </a:r>
            <a:endParaRPr/>
          </a:p>
          <a:p>
            <a:pPr indent="0" lvl="0" marL="0" rtl="0" algn="l">
              <a:spcBef>
                <a:spcPts val="0"/>
              </a:spcBef>
              <a:spcAft>
                <a:spcPts val="0"/>
              </a:spcAft>
              <a:buClr>
                <a:schemeClr val="dk1"/>
              </a:buClr>
              <a:buSzPts val="1100"/>
              <a:buFont typeface="Arial"/>
              <a:buNone/>
            </a:pPr>
            <a:r>
              <a:rPr lang="en"/>
              <a:t>batteries should be recycled or disposed of as per state and local guidelines.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fcc statement:</a:t>
            </a:r>
            <a:endParaRPr/>
          </a:p>
          <a:p>
            <a:pPr indent="0" lvl="0" marL="0" rtl="0" algn="l">
              <a:spcBef>
                <a:spcPts val="0"/>
              </a:spcBef>
              <a:spcAft>
                <a:spcPts val="0"/>
              </a:spcAft>
              <a:buClr>
                <a:schemeClr val="dk1"/>
              </a:buClr>
              <a:buSzPts val="1100"/>
              <a:buFont typeface="Arial"/>
              <a:buNone/>
            </a:pPr>
            <a:r>
              <a:rPr lang="en"/>
              <a:t>note: this equipment has been tested and found to comply with the limits for a class b digital device, </a:t>
            </a:r>
            <a:endParaRPr/>
          </a:p>
          <a:p>
            <a:pPr indent="0" lvl="0" marL="0" rtl="0" algn="l">
              <a:spcBef>
                <a:spcPts val="0"/>
              </a:spcBef>
              <a:spcAft>
                <a:spcPts val="0"/>
              </a:spcAft>
              <a:buClr>
                <a:schemeClr val="dk1"/>
              </a:buClr>
              <a:buSzPts val="1100"/>
              <a:buFont typeface="Arial"/>
              <a:buNone/>
            </a:pPr>
            <a:r>
              <a:rPr lang="en"/>
              <a:t>pursuant to part 15 of the fcc rules. these limits are designed to provide reasonable protection against harmful interference in a residential installation. this equipment generates, uses and can radiate radio frequency energy and, if not installed and used in accordance with the instructions, may cause harmful interference to radio communications. however, there is no guarantee that interference will not occur in a particular installation.; </a:t>
            </a:r>
            <a:endParaRPr/>
          </a:p>
          <a:p>
            <a:pPr indent="0" lvl="0" marL="0" rtl="0" algn="l">
              <a:spcBef>
                <a:spcPts val="0"/>
              </a:spcBef>
              <a:spcAft>
                <a:spcPts val="0"/>
              </a:spcAft>
              <a:buClr>
                <a:schemeClr val="dk1"/>
              </a:buClr>
              <a:buSzPts val="1100"/>
              <a:buFont typeface="Arial"/>
              <a:buNone/>
            </a:pPr>
            <a:r>
              <a:rPr lang="en"/>
              <a:t>if this equipment does cause harmful interference to radio or television reception, which can be determined by turning the equipment off and on, the user is encouraged to try to correct the interference by one or more of the following measures;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reorient or relocate the receiving antenna </a:t>
            </a:r>
            <a:endParaRPr/>
          </a:p>
          <a:p>
            <a:pPr indent="0" lvl="0" marL="0" rtl="0" algn="l">
              <a:spcBef>
                <a:spcPts val="0"/>
              </a:spcBef>
              <a:spcAft>
                <a:spcPts val="0"/>
              </a:spcAft>
              <a:buClr>
                <a:schemeClr val="dk1"/>
              </a:buClr>
              <a:buSzPts val="1100"/>
              <a:buFont typeface="Arial"/>
              <a:buNone/>
            </a:pPr>
            <a:r>
              <a:rPr lang="en"/>
              <a:t>increase the separation between the equipment and receiver </a:t>
            </a:r>
            <a:endParaRPr/>
          </a:p>
          <a:p>
            <a:pPr indent="0" lvl="0" marL="0" rtl="0" algn="l">
              <a:spcBef>
                <a:spcPts val="0"/>
              </a:spcBef>
              <a:spcAft>
                <a:spcPts val="0"/>
              </a:spcAft>
              <a:buClr>
                <a:schemeClr val="dk1"/>
              </a:buClr>
              <a:buSzPts val="1100"/>
              <a:buFont typeface="Arial"/>
              <a:buNone/>
            </a:pPr>
            <a:r>
              <a:rPr lang="en"/>
              <a:t>connect the equipment into an outlet on a circuit different from that to which the receiver is connected. </a:t>
            </a:r>
            <a:endParaRPr/>
          </a:p>
          <a:p>
            <a:pPr indent="0" lvl="0" marL="0" rtl="0" algn="l">
              <a:spcBef>
                <a:spcPts val="0"/>
              </a:spcBef>
              <a:spcAft>
                <a:spcPts val="0"/>
              </a:spcAft>
              <a:buClr>
                <a:schemeClr val="dk1"/>
              </a:buClr>
              <a:buSzPts val="1100"/>
              <a:buFont typeface="Arial"/>
              <a:buNone/>
            </a:pPr>
            <a:r>
              <a:rPr lang="en"/>
              <a:t>consult the dealer or an experienced radio/tv technician for help.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device complies with part 15 of the fcc rules. </a:t>
            </a:r>
            <a:endParaRPr/>
          </a:p>
          <a:p>
            <a:pPr indent="0" lvl="0" marL="0" rtl="0" algn="l">
              <a:spcBef>
                <a:spcPts val="0"/>
              </a:spcBef>
              <a:spcAft>
                <a:spcPts val="0"/>
              </a:spcAft>
              <a:buClr>
                <a:schemeClr val="dk1"/>
              </a:buClr>
              <a:buSzPts val="1100"/>
              <a:buFont typeface="Arial"/>
              <a:buNone/>
            </a:pPr>
            <a:r>
              <a:rPr lang="en"/>
              <a:t>operation is subject to the following conditions; </a:t>
            </a:r>
            <a:endParaRPr/>
          </a:p>
          <a:p>
            <a:pPr indent="0" lvl="0" marL="0" rtl="0" algn="l">
              <a:spcBef>
                <a:spcPts val="0"/>
              </a:spcBef>
              <a:spcAft>
                <a:spcPts val="0"/>
              </a:spcAft>
              <a:buClr>
                <a:schemeClr val="dk1"/>
              </a:buClr>
              <a:buSzPts val="1100"/>
              <a:buFont typeface="Arial"/>
              <a:buNone/>
            </a:pPr>
            <a:r>
              <a:rPr lang="en"/>
              <a:t>this device may not cause harmful interference, and </a:t>
            </a:r>
            <a:endParaRPr/>
          </a:p>
          <a:p>
            <a:pPr indent="0" lvl="0" marL="0" rtl="0" algn="l">
              <a:spcBef>
                <a:spcPts val="0"/>
              </a:spcBef>
              <a:spcAft>
                <a:spcPts val="0"/>
              </a:spcAft>
              <a:buClr>
                <a:schemeClr val="dk1"/>
              </a:buClr>
              <a:buSzPts val="1100"/>
              <a:buFont typeface="Arial"/>
              <a:buNone/>
            </a:pPr>
            <a:r>
              <a:rPr lang="en"/>
              <a:t>this device must accept any interference received, including interference that may cause undesired operation.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caution: changes or modifications not expressly approved by the party responsible for compliance could void user’s authority to operate the equipment.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ices statement</a:t>
            </a:r>
            <a:endParaRPr/>
          </a:p>
          <a:p>
            <a:pPr indent="0" lvl="0" marL="0" rtl="0" algn="l">
              <a:spcBef>
                <a:spcPts val="0"/>
              </a:spcBef>
              <a:spcAft>
                <a:spcPts val="0"/>
              </a:spcAft>
              <a:buClr>
                <a:schemeClr val="dk1"/>
              </a:buClr>
              <a:buSzPts val="1100"/>
              <a:buFont typeface="Arial"/>
              <a:buNone/>
            </a:pPr>
            <a:r>
              <a:rPr lang="en"/>
              <a:t>can ices-003 (b) / nmb-3 (b)</a:t>
            </a:r>
            <a:endParaRPr/>
          </a:p>
          <a:p>
            <a:pPr indent="0" lvl="0" marL="0" rtl="0" algn="l">
              <a:spcBef>
                <a:spcPts val="0"/>
              </a:spcBef>
              <a:spcAft>
                <a:spcPts val="0"/>
              </a:spcAft>
              <a:buClr>
                <a:schemeClr val="dk1"/>
              </a:buClr>
              <a:buSzPts val="1100"/>
              <a:buFont typeface="Arial"/>
              <a:buNone/>
            </a:pPr>
            <a:r>
              <a:rPr lang="en"/>
              <a:t>teenage engineering warrants that this product will be free from defects in material or workmanship for a period of 12 months from the date of teenage engineering’s shipment of the product to you, the customer. in the event of a defect covered by this limited warranty, teenage engineering will, at its option and free of charge to customer, repair, replace or refund the purchase price paid.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TEENAGE ENGINEERING MAKES NO OTHER EXPRESS WARRANTIES EXCEPT AS PROVIDED HEREIN, AND ANY AND ALL IMPLIED WARRANTIES OF MERCHANTABILITY OR FITNESS FOR PARTICULAR PURPOSE SHALL ONLY BE IN EFFECT DURING THE 12 MONTH WARRANTY PERIOD PROVIDED HEREUNDER. TEENAGE ENGINEERING'S LIABILITY ON ANY WARRANTY CLAIM SHALL BE LIMITED TO THE ACTUAL PURCHASE PRICE PAID. TEENAGE ENGINEERING SHALL NOT BE RESPONSIBLE TO CUSTOMER OR ANY THIRD PARTY FOR ANY CONSEQUENTIAL, INCIDENTAL OR INDIRECT DAMAGES, INCLUDING BUT NOT LIMITED TO LOSS OF PROFITS, LOSS OF DATA, REVENUES, SALES, BUSINESS, GOODWILL OR USE.</a:t>
            </a:r>
            <a:endParaRPr/>
          </a:p>
          <a:p>
            <a:pPr indent="0" lvl="0" marL="0" rtl="0" algn="l">
              <a:spcBef>
                <a:spcPts val="0"/>
              </a:spcBef>
              <a:spcAft>
                <a:spcPts val="0"/>
              </a:spcAft>
              <a:buClr>
                <a:schemeClr val="dk1"/>
              </a:buClr>
              <a:buSzPts val="1100"/>
              <a:buFont typeface="Arial"/>
              <a:buNone/>
            </a:pPr>
            <a:r>
              <a:rPr lang="en"/>
              <a:t>what does this limited warranty not cover?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teenage engineering has no obligation to repair, replace, or provide refunds in the following instances: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the alleged defect arises because customer has altered or repaired the product without the prior written consent or authorization of teenage engineering;</a:t>
            </a:r>
            <a:endParaRPr/>
          </a:p>
          <a:p>
            <a:pPr indent="0" lvl="0" marL="0" rtl="0" algn="l">
              <a:spcBef>
                <a:spcPts val="0"/>
              </a:spcBef>
              <a:spcAft>
                <a:spcPts val="0"/>
              </a:spcAft>
              <a:buClr>
                <a:schemeClr val="dk1"/>
              </a:buClr>
              <a:buSzPts val="1100"/>
              <a:buFont typeface="Arial"/>
              <a:buNone/>
            </a:pPr>
            <a:r>
              <a:rPr lang="en"/>
              <a:t>if customer did not follow any applicable instructions for proper storage, usage, or maintenance of this product;</a:t>
            </a:r>
            <a:endParaRPr/>
          </a:p>
          <a:p>
            <a:pPr indent="0" lvl="0" marL="0" rtl="0" algn="l">
              <a:spcBef>
                <a:spcPts val="0"/>
              </a:spcBef>
              <a:spcAft>
                <a:spcPts val="0"/>
              </a:spcAft>
              <a:buClr>
                <a:schemeClr val="dk1"/>
              </a:buClr>
              <a:buSzPts val="1100"/>
              <a:buFont typeface="Arial"/>
              <a:buNone/>
            </a:pPr>
            <a:r>
              <a:rPr lang="en"/>
              <a:t>if customer has failed to notify teenage engineering of any defect where the defect should have been reasonably apparent on inspection; or</a:t>
            </a:r>
            <a:endParaRPr/>
          </a:p>
          <a:p>
            <a:pPr indent="0" lvl="0" marL="0" rtl="0" algn="l">
              <a:spcBef>
                <a:spcPts val="0"/>
              </a:spcBef>
              <a:spcAft>
                <a:spcPts val="0"/>
              </a:spcAft>
              <a:buClr>
                <a:schemeClr val="dk1"/>
              </a:buClr>
              <a:buSzPts val="1100"/>
              <a:buFont typeface="Arial"/>
              <a:buNone/>
            </a:pPr>
            <a:r>
              <a:rPr lang="en"/>
              <a:t>if customer fails to notify teenage engineering of the defect within 12 months of teenage engineering's shipment of this product to customer. this limited warranty does not cover the cost of shipping the defective product to teenage engineering for repair, or the cost of shipping the repaired or replacement product to you. how do customers receive warranty service? please call your teenage engineering customer service representative for details on how to raise an issue in relation to your product.</a:t>
            </a:r>
            <a:endParaRPr/>
          </a:p>
          <a:p>
            <a:pPr indent="0" lvl="0" marL="0" rtl="0" algn="l">
              <a:spcBef>
                <a:spcPts val="0"/>
              </a:spcBef>
              <a:spcAft>
                <a:spcPts val="0"/>
              </a:spcAft>
              <a:buClr>
                <a:schemeClr val="dk1"/>
              </a:buClr>
              <a:buSzPts val="1100"/>
              <a:buFont typeface="Arial"/>
              <a:buNone/>
            </a:pPr>
            <a:r>
              <a:rPr lang="en"/>
              <a:t>play / rec mode</a:t>
            </a:r>
            <a:endParaRPr/>
          </a:p>
          <a:p>
            <a:pPr indent="0" lvl="0" marL="0" rtl="0" algn="l">
              <a:spcBef>
                <a:spcPts val="0"/>
              </a:spcBef>
              <a:spcAft>
                <a:spcPts val="0"/>
              </a:spcAft>
              <a:buClr>
                <a:schemeClr val="dk1"/>
              </a:buClr>
              <a:buSzPts val="1100"/>
              <a:buFont typeface="Arial"/>
              <a:buNone/>
            </a:pPr>
            <a:r>
              <a:rPr lang="en"/>
              <a:t>break away hanger</a:t>
            </a:r>
            <a:endParaRPr/>
          </a:p>
          <a:p>
            <a:pPr indent="0" lvl="0" marL="0" rtl="0" algn="l">
              <a:spcBef>
                <a:spcPts val="0"/>
              </a:spcBef>
              <a:spcAft>
                <a:spcPts val="0"/>
              </a:spcAft>
              <a:buClr>
                <a:schemeClr val="dk1"/>
              </a:buClr>
              <a:buSzPts val="1100"/>
              <a:buFont typeface="Arial"/>
              <a:buNone/>
            </a:pPr>
            <a:r>
              <a:rPr lang="en"/>
              <a:t>built-in microphone</a:t>
            </a:r>
            <a:endParaRPr/>
          </a:p>
          <a:p>
            <a:pPr indent="0" lvl="0" marL="0" rtl="0" algn="l">
              <a:spcBef>
                <a:spcPts val="0"/>
              </a:spcBef>
              <a:spcAft>
                <a:spcPts val="0"/>
              </a:spcAft>
              <a:buClr>
                <a:schemeClr val="dk1"/>
              </a:buClr>
              <a:buSzPts val="1100"/>
              <a:buFont typeface="Arial"/>
              <a:buNone/>
            </a:pPr>
            <a:r>
              <a:rPr lang="en"/>
              <a:t>time / </a:t>
            </a:r>
            <a:endParaRPr/>
          </a:p>
          <a:p>
            <a:pPr indent="0" lvl="0" marL="0" rtl="0" algn="l">
              <a:spcBef>
                <a:spcPts val="0"/>
              </a:spcBef>
              <a:spcAft>
                <a:spcPts val="0"/>
              </a:spcAft>
              <a:buClr>
                <a:schemeClr val="dk1"/>
              </a:buClr>
              <a:buSzPts val="1100"/>
              <a:buFont typeface="Arial"/>
              <a:buNone/>
            </a:pPr>
            <a:r>
              <a:rPr lang="en"/>
              <a:t>additional info</a:t>
            </a:r>
            <a:endParaRPr/>
          </a:p>
          <a:p>
            <a:pPr indent="0" lvl="0" marL="0" rtl="0" algn="l">
              <a:spcBef>
                <a:spcPts val="0"/>
              </a:spcBef>
              <a:spcAft>
                <a:spcPts val="0"/>
              </a:spcAft>
              <a:buClr>
                <a:schemeClr val="dk1"/>
              </a:buClr>
              <a:buSzPts val="1100"/>
              <a:buFont typeface="Arial"/>
              <a:buNone/>
            </a:pPr>
            <a:r>
              <a:rPr lang="en"/>
              <a:t>folding stand</a:t>
            </a:r>
            <a:endParaRPr/>
          </a:p>
          <a:p>
            <a:pPr indent="0" lvl="0" marL="0" rtl="0" algn="l">
              <a:spcBef>
                <a:spcPts val="0"/>
              </a:spcBef>
              <a:spcAft>
                <a:spcPts val="0"/>
              </a:spcAft>
              <a:buClr>
                <a:schemeClr val="dk1"/>
              </a:buClr>
              <a:buSzPts val="1100"/>
              <a:buFont typeface="Arial"/>
              <a:buNone/>
            </a:pPr>
            <a:r>
              <a:rPr lang="en"/>
              <a:t>knob A / B</a:t>
            </a:r>
            <a:endParaRPr/>
          </a:p>
          <a:p>
            <a:pPr indent="0" lvl="0" marL="0" rtl="0" algn="l">
              <a:spcBef>
                <a:spcPts val="0"/>
              </a:spcBef>
              <a:spcAft>
                <a:spcPts val="0"/>
              </a:spcAft>
              <a:buClr>
                <a:schemeClr val="dk1"/>
              </a:buClr>
              <a:buSzPts val="1100"/>
              <a:buFont typeface="Arial"/>
              <a:buNone/>
            </a:pPr>
            <a:r>
              <a:rPr lang="en"/>
              <a:t>record</a:t>
            </a:r>
            <a:endParaRPr/>
          </a:p>
          <a:p>
            <a:pPr indent="0" lvl="0" marL="0" rtl="0" algn="l">
              <a:spcBef>
                <a:spcPts val="0"/>
              </a:spcBef>
              <a:spcAft>
                <a:spcPts val="0"/>
              </a:spcAft>
              <a:buClr>
                <a:schemeClr val="dk1"/>
              </a:buClr>
              <a:buSzPts val="1100"/>
              <a:buFont typeface="Arial"/>
              <a:buNone/>
            </a:pPr>
            <a:r>
              <a:rPr lang="en"/>
              <a:t>effects</a:t>
            </a:r>
            <a:endParaRPr/>
          </a:p>
          <a:p>
            <a:pPr indent="0" lvl="0" marL="0" rtl="0" algn="l">
              <a:spcBef>
                <a:spcPts val="0"/>
              </a:spcBef>
              <a:spcAft>
                <a:spcPts val="0"/>
              </a:spcAft>
              <a:buClr>
                <a:schemeClr val="dk1"/>
              </a:buClr>
              <a:buSzPts val="1100"/>
              <a:buFont typeface="Arial"/>
              <a:buNone/>
            </a:pPr>
            <a:r>
              <a:rPr lang="en"/>
              <a:t>play / stop</a:t>
            </a:r>
            <a:endParaRPr/>
          </a:p>
          <a:p>
            <a:pPr indent="0" lvl="0" marL="0" rtl="0" algn="l">
              <a:spcBef>
                <a:spcPts val="0"/>
              </a:spcBef>
              <a:spcAft>
                <a:spcPts val="0"/>
              </a:spcAft>
              <a:buClr>
                <a:schemeClr val="dk1"/>
              </a:buClr>
              <a:buSzPts val="1100"/>
              <a:buFont typeface="Arial"/>
              <a:buNone/>
            </a:pPr>
            <a:r>
              <a:rPr lang="en"/>
              <a:t>write</a:t>
            </a:r>
            <a:endParaRPr/>
          </a:p>
          <a:p>
            <a:pPr indent="0" lvl="0" marL="0" rtl="0" algn="l">
              <a:spcBef>
                <a:spcPts val="0"/>
              </a:spcBef>
              <a:spcAft>
                <a:spcPts val="0"/>
              </a:spcAft>
              <a:buClr>
                <a:schemeClr val="dk1"/>
              </a:buClr>
              <a:buSzPts val="1100"/>
              <a:buFont typeface="Arial"/>
              <a:buNone/>
            </a:pPr>
            <a:r>
              <a:rPr lang="en"/>
              <a:t>indicates write</a:t>
            </a:r>
            <a:endParaRPr/>
          </a:p>
          <a:p>
            <a:pPr indent="0" lvl="0" marL="0" rtl="0" algn="l">
              <a:spcBef>
                <a:spcPts val="0"/>
              </a:spcBef>
              <a:spcAft>
                <a:spcPts val="0"/>
              </a:spcAft>
              <a:buClr>
                <a:schemeClr val="dk1"/>
              </a:buClr>
              <a:buSzPts val="1100"/>
              <a:buFont typeface="Arial"/>
              <a:buNone/>
            </a:pPr>
            <a:r>
              <a:rPr lang="en"/>
              <a:t>mode is active</a:t>
            </a:r>
            <a:endParaRPr/>
          </a:p>
          <a:p>
            <a:pPr indent="0" lvl="0" marL="0" rtl="0" algn="l">
              <a:spcBef>
                <a:spcPts val="0"/>
              </a:spcBef>
              <a:spcAft>
                <a:spcPts val="0"/>
              </a:spcAft>
              <a:buClr>
                <a:schemeClr val="dk1"/>
              </a:buClr>
              <a:buSzPts val="1100"/>
              <a:buFont typeface="Arial"/>
              <a:buNone/>
            </a:pPr>
            <a:r>
              <a:rPr lang="en"/>
              <a:t>selected</a:t>
            </a:r>
            <a:endParaRPr/>
          </a:p>
          <a:p>
            <a:pPr indent="0" lvl="0" marL="0" rtl="0" algn="l">
              <a:spcBef>
                <a:spcPts val="0"/>
              </a:spcBef>
              <a:spcAft>
                <a:spcPts val="0"/>
              </a:spcAft>
              <a:buClr>
                <a:schemeClr val="dk1"/>
              </a:buClr>
              <a:buSzPts val="1100"/>
              <a:buFont typeface="Arial"/>
              <a:buNone/>
            </a:pPr>
            <a:r>
              <a:rPr lang="en"/>
              <a:t>tempo</a:t>
            </a:r>
            <a:endParaRPr/>
          </a:p>
          <a:p>
            <a:pPr indent="0" lvl="0" marL="0" rtl="0" algn="l">
              <a:spcBef>
                <a:spcPts val="0"/>
              </a:spcBef>
              <a:spcAft>
                <a:spcPts val="0"/>
              </a:spcAft>
              <a:buClr>
                <a:schemeClr val="dk1"/>
              </a:buClr>
              <a:buSzPts val="1100"/>
              <a:buFont typeface="Arial"/>
              <a:buNone/>
            </a:pPr>
            <a:r>
              <a:rPr lang="en"/>
              <a:t>lock tab</a:t>
            </a:r>
            <a:endParaRPr/>
          </a:p>
          <a:p>
            <a:pPr indent="0" lvl="0" marL="0" rtl="0" algn="l">
              <a:spcBef>
                <a:spcPts val="0"/>
              </a:spcBef>
              <a:spcAft>
                <a:spcPts val="0"/>
              </a:spcAft>
              <a:buClr>
                <a:schemeClr val="dk1"/>
              </a:buClr>
              <a:buSzPts val="1100"/>
              <a:buFont typeface="Arial"/>
              <a:buNone/>
            </a:pPr>
            <a:r>
              <a:rPr lang="en"/>
              <a:t>sound</a:t>
            </a:r>
            <a:endParaRPr/>
          </a:p>
          <a:p>
            <a:pPr indent="0" lvl="0" marL="0" rtl="0" algn="l">
              <a:spcBef>
                <a:spcPts val="0"/>
              </a:spcBef>
              <a:spcAft>
                <a:spcPts val="0"/>
              </a:spcAft>
              <a:buClr>
                <a:schemeClr val="dk1"/>
              </a:buClr>
              <a:buSzPts val="1100"/>
              <a:buFont typeface="Arial"/>
              <a:buNone/>
            </a:pPr>
            <a:r>
              <a:rPr lang="en"/>
              <a:t>to select sound hold</a:t>
            </a:r>
            <a:endParaRPr/>
          </a:p>
          <a:p>
            <a:pPr indent="0" lvl="0" marL="0" rtl="0" algn="l">
              <a:spcBef>
                <a:spcPts val="0"/>
              </a:spcBef>
              <a:spcAft>
                <a:spcPts val="0"/>
              </a:spcAft>
              <a:buClr>
                <a:schemeClr val="dk1"/>
              </a:buClr>
              <a:buSzPts val="1100"/>
              <a:buFont typeface="Arial"/>
              <a:buNone/>
            </a:pPr>
            <a:r>
              <a:rPr lang="en"/>
              <a:t>sound and press 1-16</a:t>
            </a:r>
            <a:endParaRPr/>
          </a:p>
          <a:p>
            <a:pPr indent="0" lvl="0" marL="0" rtl="0" algn="l">
              <a:spcBef>
                <a:spcPts val="0"/>
              </a:spcBef>
              <a:spcAft>
                <a:spcPts val="0"/>
              </a:spcAft>
              <a:buClr>
                <a:schemeClr val="dk1"/>
              </a:buClr>
              <a:buSzPts val="1100"/>
              <a:buFont typeface="Arial"/>
              <a:buNone/>
            </a:pPr>
            <a:r>
              <a:rPr lang="en"/>
              <a:t>alarm</a:t>
            </a:r>
            <a:endParaRPr/>
          </a:p>
          <a:p>
            <a:pPr indent="0" lvl="0" marL="0" rtl="0" algn="l">
              <a:spcBef>
                <a:spcPts val="0"/>
              </a:spcBef>
              <a:spcAft>
                <a:spcPts val="0"/>
              </a:spcAft>
              <a:buClr>
                <a:schemeClr val="dk1"/>
              </a:buClr>
              <a:buSzPts val="1100"/>
              <a:buFont typeface="Arial"/>
              <a:buNone/>
            </a:pPr>
            <a:r>
              <a:rPr lang="en"/>
              <a:t>to select pattern hold</a:t>
            </a:r>
            <a:endParaRPr/>
          </a:p>
          <a:p>
            <a:pPr indent="0" lvl="0" marL="0" rtl="0" algn="l">
              <a:spcBef>
                <a:spcPts val="0"/>
              </a:spcBef>
              <a:spcAft>
                <a:spcPts val="0"/>
              </a:spcAft>
              <a:buClr>
                <a:schemeClr val="dk1"/>
              </a:buClr>
              <a:buSzPts val="1100"/>
              <a:buFont typeface="Arial"/>
              <a:buNone/>
            </a:pPr>
            <a:r>
              <a:rPr lang="en"/>
              <a:t>pattern and press 1-16</a:t>
            </a:r>
            <a:endParaRPr/>
          </a:p>
          <a:p>
            <a:pPr indent="0" lvl="0" marL="0" rtl="0" algn="l">
              <a:spcBef>
                <a:spcPts val="0"/>
              </a:spcBef>
              <a:spcAft>
                <a:spcPts val="0"/>
              </a:spcAft>
              <a:buClr>
                <a:schemeClr val="dk1"/>
              </a:buClr>
              <a:buSzPts val="1100"/>
              <a:buFont typeface="Arial"/>
              <a:buNone/>
            </a:pPr>
            <a:r>
              <a:rPr lang="en"/>
              <a:t>pattern</a:t>
            </a:r>
            <a:endParaRPr/>
          </a:p>
          <a:p>
            <a:pPr indent="0" lvl="0" marL="0" rtl="0" algn="l">
              <a:spcBef>
                <a:spcPts val="0"/>
              </a:spcBef>
              <a:spcAft>
                <a:spcPts val="0"/>
              </a:spcAft>
              <a:buClr>
                <a:schemeClr val="dk1"/>
              </a:buClr>
              <a:buSzPts val="1100"/>
              <a:buFont typeface="Arial"/>
              <a:buNone/>
            </a:pPr>
            <a:r>
              <a:rPr lang="en"/>
              <a:t>press to select tempo</a:t>
            </a:r>
            <a:endParaRPr/>
          </a:p>
          <a:p>
            <a:pPr indent="0" lvl="0" marL="0" rtl="0" algn="l">
              <a:spcBef>
                <a:spcPts val="0"/>
              </a:spcBef>
              <a:spcAft>
                <a:spcPts val="0"/>
              </a:spcAft>
              <a:buClr>
                <a:schemeClr val="dk1"/>
              </a:buClr>
              <a:buSzPts val="1100"/>
              <a:buFont typeface="Arial"/>
              <a:buNone/>
            </a:pPr>
            <a:r>
              <a:rPr lang="en"/>
              <a:t>hold to set master volume 1-16</a:t>
            </a:r>
            <a:endParaRPr/>
          </a:p>
          <a:p>
            <a:pPr indent="0" lvl="0" marL="0" rtl="0" algn="l">
              <a:spcBef>
                <a:spcPts val="0"/>
              </a:spcBef>
              <a:spcAft>
                <a:spcPts val="0"/>
              </a:spcAft>
              <a:buClr>
                <a:schemeClr val="dk1"/>
              </a:buClr>
              <a:buSzPts val="1100"/>
              <a:buFont typeface="Arial"/>
              <a:buNone/>
            </a:pPr>
            <a:r>
              <a:rPr lang="en"/>
              <a:t>hold step 1-16 + m</a:t>
            </a:r>
            <a:endParaRPr/>
          </a:p>
          <a:p>
            <a:pPr indent="0" lvl="0" marL="0" rtl="0" algn="l">
              <a:spcBef>
                <a:spcPts val="0"/>
              </a:spcBef>
              <a:spcAft>
                <a:spcPts val="0"/>
              </a:spcAft>
              <a:buClr>
                <a:schemeClr val="dk1"/>
              </a:buClr>
              <a:buSzPts val="1100"/>
              <a:buFont typeface="Arial"/>
              <a:buNone/>
            </a:pPr>
            <a:r>
              <a:rPr lang="en"/>
              <a:t>to set multiplier</a:t>
            </a:r>
            <a:endParaRPr/>
          </a:p>
          <a:p>
            <a:pPr indent="0" lvl="0" marL="0" rtl="0" algn="l">
              <a:spcBef>
                <a:spcPts val="0"/>
              </a:spcBef>
              <a:spcAft>
                <a:spcPts val="0"/>
              </a:spcAft>
              <a:buClr>
                <a:schemeClr val="dk1"/>
              </a:buClr>
              <a:buSzPts val="1100"/>
              <a:buFont typeface="Arial"/>
              <a:buNone/>
            </a:pPr>
            <a:r>
              <a:rPr lang="en"/>
              <a:t>to use effects hold FX </a:t>
            </a:r>
            <a:endParaRPr/>
          </a:p>
          <a:p>
            <a:pPr indent="0" lvl="0" marL="0" rtl="0" algn="l">
              <a:spcBef>
                <a:spcPts val="0"/>
              </a:spcBef>
              <a:spcAft>
                <a:spcPts val="0"/>
              </a:spcAft>
              <a:buClr>
                <a:schemeClr val="dk1"/>
              </a:buClr>
              <a:buSzPts val="1100"/>
              <a:buFont typeface="Arial"/>
              <a:buNone/>
            </a:pPr>
            <a:r>
              <a:rPr lang="en"/>
              <a:t>and press 1-16</a:t>
            </a:r>
            <a:endParaRPr/>
          </a:p>
          <a:p>
            <a:pPr indent="0" lvl="0" marL="0" rtl="0" algn="l">
              <a:spcBef>
                <a:spcPts val="0"/>
              </a:spcBef>
              <a:spcAft>
                <a:spcPts val="0"/>
              </a:spcAft>
              <a:buClr>
                <a:schemeClr val="dk1"/>
              </a:buClr>
              <a:buSzPts val="1100"/>
              <a:buFont typeface="Arial"/>
              <a:buNone/>
            </a:pPr>
            <a:r>
              <a:rPr lang="en"/>
              <a:t>bpm</a:t>
            </a:r>
            <a:endParaRPr/>
          </a:p>
          <a:p>
            <a:pPr indent="0" lvl="0" marL="0" rtl="0" algn="l">
              <a:spcBef>
                <a:spcPts val="0"/>
              </a:spcBef>
              <a:spcAft>
                <a:spcPts val="0"/>
              </a:spcAft>
              <a:buClr>
                <a:schemeClr val="dk1"/>
              </a:buClr>
              <a:buSzPts val="1100"/>
              <a:buFont typeface="Arial"/>
              <a:buNone/>
            </a:pPr>
            <a:r>
              <a:rPr lang="en"/>
              <a:t>sound 1-16</a:t>
            </a:r>
            <a:endParaRPr/>
          </a:p>
          <a:p>
            <a:pPr indent="0" lvl="0" marL="0" rtl="0" algn="l">
              <a:spcBef>
                <a:spcPts val="0"/>
              </a:spcBef>
              <a:spcAft>
                <a:spcPts val="0"/>
              </a:spcAft>
              <a:buClr>
                <a:schemeClr val="dk1"/>
              </a:buClr>
              <a:buSzPts val="1100"/>
              <a:buFont typeface="Arial"/>
              <a:buNone/>
            </a:pPr>
            <a:r>
              <a:rPr lang="en"/>
              <a:t>pattern 1-16</a:t>
            </a:r>
            <a:endParaRPr/>
          </a:p>
          <a:p>
            <a:pPr indent="0" lvl="0" marL="0" rtl="0" algn="l">
              <a:spcBef>
                <a:spcPts val="0"/>
              </a:spcBef>
              <a:spcAft>
                <a:spcPts val="0"/>
              </a:spcAft>
              <a:buClr>
                <a:schemeClr val="dk1"/>
              </a:buClr>
              <a:buSzPts val="1100"/>
              <a:buFont typeface="Arial"/>
              <a:buNone/>
            </a:pPr>
            <a:r>
              <a:rPr lang="en"/>
              <a:t>effects 1-16</a:t>
            </a:r>
            <a:endParaRPr/>
          </a:p>
          <a:p>
            <a:pPr indent="0" lvl="0" marL="0" rtl="0" algn="l">
              <a:spcBef>
                <a:spcPts val="0"/>
              </a:spcBef>
              <a:spcAft>
                <a:spcPts val="0"/>
              </a:spcAft>
              <a:buClr>
                <a:schemeClr val="dk1"/>
              </a:buClr>
              <a:buSzPts val="1100"/>
              <a:buFont typeface="Arial"/>
              <a:buNone/>
            </a:pPr>
            <a:r>
              <a:rPr lang="en"/>
              <a:t>effect 1-16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loop 16</a:t>
            </a:r>
            <a:endParaRPr/>
          </a:p>
          <a:p>
            <a:pPr indent="0" lvl="0" marL="0" rtl="0" algn="l">
              <a:spcBef>
                <a:spcPts val="0"/>
              </a:spcBef>
              <a:spcAft>
                <a:spcPts val="0"/>
              </a:spcAft>
              <a:buClr>
                <a:schemeClr val="dk1"/>
              </a:buClr>
              <a:buSzPts val="1100"/>
              <a:buFont typeface="Arial"/>
              <a:buNone/>
            </a:pPr>
            <a:r>
              <a:rPr lang="en"/>
              <a:t>2. loop 12</a:t>
            </a:r>
            <a:endParaRPr/>
          </a:p>
          <a:p>
            <a:pPr indent="0" lvl="0" marL="0" rtl="0" algn="l">
              <a:spcBef>
                <a:spcPts val="0"/>
              </a:spcBef>
              <a:spcAft>
                <a:spcPts val="0"/>
              </a:spcAft>
              <a:buClr>
                <a:schemeClr val="dk1"/>
              </a:buClr>
              <a:buSzPts val="1100"/>
              <a:buFont typeface="Arial"/>
              <a:buNone/>
            </a:pPr>
            <a:r>
              <a:rPr lang="en"/>
              <a:t>3. loop short</a:t>
            </a:r>
            <a:endParaRPr/>
          </a:p>
          <a:p>
            <a:pPr indent="0" lvl="0" marL="0" rtl="0" algn="l">
              <a:spcBef>
                <a:spcPts val="0"/>
              </a:spcBef>
              <a:spcAft>
                <a:spcPts val="0"/>
              </a:spcAft>
              <a:buClr>
                <a:schemeClr val="dk1"/>
              </a:buClr>
              <a:buSzPts val="1100"/>
              <a:buFont typeface="Arial"/>
              <a:buNone/>
            </a:pPr>
            <a:r>
              <a:rPr lang="en"/>
              <a:t>4. loop shorter</a:t>
            </a:r>
            <a:endParaRPr/>
          </a:p>
          <a:p>
            <a:pPr indent="0" lvl="0" marL="0" rtl="0" algn="l">
              <a:spcBef>
                <a:spcPts val="0"/>
              </a:spcBef>
              <a:spcAft>
                <a:spcPts val="0"/>
              </a:spcAft>
              <a:buClr>
                <a:schemeClr val="dk1"/>
              </a:buClr>
              <a:buSzPts val="1100"/>
              <a:buFont typeface="Arial"/>
              <a:buNone/>
            </a:pPr>
            <a:r>
              <a:rPr lang="en"/>
              <a:t>5. unison</a:t>
            </a:r>
            <a:endParaRPr/>
          </a:p>
          <a:p>
            <a:pPr indent="0" lvl="0" marL="0" rtl="0" algn="l">
              <a:spcBef>
                <a:spcPts val="0"/>
              </a:spcBef>
              <a:spcAft>
                <a:spcPts val="0"/>
              </a:spcAft>
              <a:buClr>
                <a:schemeClr val="dk1"/>
              </a:buClr>
              <a:buSzPts val="1100"/>
              <a:buFont typeface="Arial"/>
              <a:buNone/>
            </a:pPr>
            <a:r>
              <a:rPr lang="en"/>
              <a:t>6. unison low</a:t>
            </a:r>
            <a:endParaRPr/>
          </a:p>
          <a:p>
            <a:pPr indent="0" lvl="0" marL="0" rtl="0" algn="l">
              <a:spcBef>
                <a:spcPts val="0"/>
              </a:spcBef>
              <a:spcAft>
                <a:spcPts val="0"/>
              </a:spcAft>
              <a:buClr>
                <a:schemeClr val="dk1"/>
              </a:buClr>
              <a:buSzPts val="1100"/>
              <a:buFont typeface="Arial"/>
              <a:buNone/>
            </a:pPr>
            <a:r>
              <a:rPr lang="en"/>
              <a:t>7. octave up</a:t>
            </a:r>
            <a:endParaRPr/>
          </a:p>
          <a:p>
            <a:pPr indent="0" lvl="0" marL="0" rtl="0" algn="l">
              <a:spcBef>
                <a:spcPts val="0"/>
              </a:spcBef>
              <a:spcAft>
                <a:spcPts val="0"/>
              </a:spcAft>
              <a:buClr>
                <a:schemeClr val="dk1"/>
              </a:buClr>
              <a:buSzPts val="1100"/>
              <a:buFont typeface="Arial"/>
              <a:buNone/>
            </a:pPr>
            <a:r>
              <a:rPr lang="en"/>
              <a:t>8. octave down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9. stutter 4</a:t>
            </a:r>
            <a:endParaRPr/>
          </a:p>
          <a:p>
            <a:pPr indent="0" lvl="0" marL="0" rtl="0" algn="l">
              <a:spcBef>
                <a:spcPts val="0"/>
              </a:spcBef>
              <a:spcAft>
                <a:spcPts val="0"/>
              </a:spcAft>
              <a:buClr>
                <a:schemeClr val="dk1"/>
              </a:buClr>
              <a:buSzPts val="1100"/>
              <a:buFont typeface="Arial"/>
              <a:buNone/>
            </a:pPr>
            <a:r>
              <a:rPr lang="en"/>
              <a:t>10. stutter 3</a:t>
            </a:r>
            <a:endParaRPr/>
          </a:p>
          <a:p>
            <a:pPr indent="0" lvl="0" marL="0" rtl="0" algn="l">
              <a:spcBef>
                <a:spcPts val="0"/>
              </a:spcBef>
              <a:spcAft>
                <a:spcPts val="0"/>
              </a:spcAft>
              <a:buClr>
                <a:schemeClr val="dk1"/>
              </a:buClr>
              <a:buSzPts val="1100"/>
              <a:buFont typeface="Arial"/>
              <a:buNone/>
            </a:pPr>
            <a:r>
              <a:rPr lang="en"/>
              <a:t>11. scratch</a:t>
            </a:r>
            <a:endParaRPr/>
          </a:p>
          <a:p>
            <a:pPr indent="0" lvl="0" marL="0" rtl="0" algn="l">
              <a:spcBef>
                <a:spcPts val="0"/>
              </a:spcBef>
              <a:spcAft>
                <a:spcPts val="0"/>
              </a:spcAft>
              <a:buClr>
                <a:schemeClr val="dk1"/>
              </a:buClr>
              <a:buSzPts val="1100"/>
              <a:buFont typeface="Arial"/>
              <a:buNone/>
            </a:pPr>
            <a:r>
              <a:rPr lang="en"/>
              <a:t>12. scratch fast </a:t>
            </a:r>
            <a:endParaRPr/>
          </a:p>
          <a:p>
            <a:pPr indent="0" lvl="0" marL="0" rtl="0" algn="l">
              <a:spcBef>
                <a:spcPts val="0"/>
              </a:spcBef>
              <a:spcAft>
                <a:spcPts val="0"/>
              </a:spcAft>
              <a:buClr>
                <a:schemeClr val="dk1"/>
              </a:buClr>
              <a:buSzPts val="1100"/>
              <a:buFont typeface="Arial"/>
              <a:buNone/>
            </a:pPr>
            <a:r>
              <a:rPr lang="en"/>
              <a:t>13. 6 / 8 quantize</a:t>
            </a:r>
            <a:endParaRPr/>
          </a:p>
          <a:p>
            <a:pPr indent="0" lvl="0" marL="0" rtl="0" algn="l">
              <a:spcBef>
                <a:spcPts val="0"/>
              </a:spcBef>
              <a:spcAft>
                <a:spcPts val="0"/>
              </a:spcAft>
              <a:buClr>
                <a:schemeClr val="dk1"/>
              </a:buClr>
              <a:buSzPts val="1100"/>
              <a:buFont typeface="Arial"/>
              <a:buNone/>
            </a:pPr>
            <a:r>
              <a:rPr lang="en"/>
              <a:t>14. retrigger pattern</a:t>
            </a:r>
            <a:endParaRPr/>
          </a:p>
          <a:p>
            <a:pPr indent="0" lvl="0" marL="0" rtl="0" algn="l">
              <a:spcBef>
                <a:spcPts val="0"/>
              </a:spcBef>
              <a:spcAft>
                <a:spcPts val="0"/>
              </a:spcAft>
              <a:buClr>
                <a:schemeClr val="dk1"/>
              </a:buClr>
              <a:buSzPts val="1100"/>
              <a:buFont typeface="Arial"/>
              <a:buNone/>
            </a:pPr>
            <a:r>
              <a:rPr lang="en"/>
              <a:t>15. reverse</a:t>
            </a:r>
            <a:endParaRPr/>
          </a:p>
          <a:p>
            <a:pPr indent="0" lvl="0" marL="0" rtl="0" algn="l">
              <a:spcBef>
                <a:spcPts val="0"/>
              </a:spcBef>
              <a:spcAft>
                <a:spcPts val="0"/>
              </a:spcAft>
              <a:buClr>
                <a:schemeClr val="dk1"/>
              </a:buClr>
              <a:buSzPts val="1100"/>
              <a:buFont typeface="Arial"/>
              <a:buNone/>
            </a:pPr>
            <a:r>
              <a:rPr lang="en"/>
              <a:t>16. no effect</a:t>
            </a:r>
            <a:endParaRPr/>
          </a:p>
          <a:p>
            <a:pPr indent="0" lvl="0" marL="0" rtl="0" algn="l">
              <a:spcBef>
                <a:spcPts val="0"/>
              </a:spcBef>
              <a:spcAft>
                <a:spcPts val="0"/>
              </a:spcAft>
              <a:buClr>
                <a:schemeClr val="dk1"/>
              </a:buClr>
              <a:buSzPts val="1100"/>
              <a:buFont typeface="Arial"/>
              <a:buNone/>
            </a:pPr>
            <a:r>
              <a:rPr lang="en"/>
              <a:t>auto power off (a.p.o)</a:t>
            </a:r>
            <a:endParaRPr/>
          </a:p>
          <a:p>
            <a:pPr indent="0" lvl="0" marL="0" rtl="0" algn="l">
              <a:spcBef>
                <a:spcPts val="0"/>
              </a:spcBef>
              <a:spcAft>
                <a:spcPts val="0"/>
              </a:spcAft>
              <a:buClr>
                <a:schemeClr val="dk1"/>
              </a:buClr>
              <a:buSzPts val="1100"/>
              <a:buFont typeface="Arial"/>
              <a:buNone/>
            </a:pPr>
            <a:r>
              <a:rPr lang="en"/>
              <a:t>the unit auto powers off  when no buttons are pressed for a while, only powering</a:t>
            </a:r>
            <a:endParaRPr/>
          </a:p>
          <a:p>
            <a:pPr indent="0" lvl="0" marL="0" rtl="0" algn="l">
              <a:spcBef>
                <a:spcPts val="0"/>
              </a:spcBef>
              <a:spcAft>
                <a:spcPts val="0"/>
              </a:spcAft>
              <a:buClr>
                <a:schemeClr val="dk1"/>
              </a:buClr>
              <a:buSzPts val="1100"/>
              <a:buFont typeface="Arial"/>
              <a:buNone/>
            </a:pPr>
            <a:r>
              <a:rPr lang="en"/>
              <a:t>the display to show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press sound + bpm to show battery status.</a:t>
            </a:r>
            <a:endParaRPr/>
          </a:p>
          <a:p>
            <a:pPr indent="0" lvl="0" marL="0" rtl="0" algn="l">
              <a:spcBef>
                <a:spcPts val="0"/>
              </a:spcBef>
              <a:spcAft>
                <a:spcPts val="0"/>
              </a:spcAft>
              <a:buClr>
                <a:schemeClr val="dk1"/>
              </a:buClr>
              <a:buSzPts val="1100"/>
              <a:buFont typeface="Arial"/>
              <a:buNone/>
            </a:pPr>
            <a:r>
              <a:rPr lang="en"/>
              <a:t>factory reset</a:t>
            </a:r>
            <a:endParaRPr/>
          </a:p>
          <a:p>
            <a:pPr indent="0" lvl="0" marL="0" rtl="0" algn="l">
              <a:spcBef>
                <a:spcPts val="0"/>
              </a:spcBef>
              <a:spcAft>
                <a:spcPts val="0"/>
              </a:spcAft>
              <a:buClr>
                <a:schemeClr val="dk1"/>
              </a:buClr>
              <a:buSzPts val="1100"/>
              <a:buFont typeface="Arial"/>
              <a:buNone/>
            </a:pPr>
            <a:r>
              <a:rPr lang="en"/>
              <a:t>hold pattern + write while inserting batteries to restore the unit to factory default.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lock tab</a:t>
            </a:r>
            <a:endParaRPr/>
          </a:p>
          <a:p>
            <a:pPr indent="0" lvl="0" marL="0" rtl="0" algn="l">
              <a:spcBef>
                <a:spcPts val="0"/>
              </a:spcBef>
              <a:spcAft>
                <a:spcPts val="0"/>
              </a:spcAft>
              <a:buClr>
                <a:schemeClr val="dk1"/>
              </a:buClr>
              <a:buSzPts val="1100"/>
              <a:buFont typeface="Arial"/>
              <a:buNone/>
            </a:pPr>
            <a:r>
              <a:rPr lang="en"/>
              <a:t>break off  the lock tab to freeze all patterns. to reverse, solder the two pads by the lock tab together. to restore to locked settings, remove the batteries. when lock tab has been removed sampling is no longer possible.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 getting started</a:t>
            </a:r>
            <a:endParaRPr/>
          </a:p>
          <a:p>
            <a:pPr indent="0" lvl="0" marL="0" rtl="0" algn="l">
              <a:spcBef>
                <a:spcPts val="0"/>
              </a:spcBef>
              <a:spcAft>
                <a:spcPts val="0"/>
              </a:spcAft>
              <a:buClr>
                <a:schemeClr val="dk1"/>
              </a:buClr>
              <a:buSzPts val="1100"/>
              <a:buFont typeface="Arial"/>
              <a:buNone/>
            </a:pPr>
            <a:r>
              <a:rPr lang="en"/>
              <a:t>power up</a:t>
            </a:r>
            <a:endParaRPr/>
          </a:p>
          <a:p>
            <a:pPr indent="0" lvl="0" marL="0" rtl="0" algn="l">
              <a:spcBef>
                <a:spcPts val="0"/>
              </a:spcBef>
              <a:spcAft>
                <a:spcPts val="0"/>
              </a:spcAft>
              <a:buClr>
                <a:schemeClr val="dk1"/>
              </a:buClr>
              <a:buSzPts val="1100"/>
              <a:buFont typeface="Arial"/>
              <a:buNone/>
            </a:pPr>
            <a:r>
              <a:rPr lang="en"/>
              <a:t>set clock</a:t>
            </a:r>
            <a:endParaRPr/>
          </a:p>
          <a:p>
            <a:pPr indent="0" lvl="0" marL="0" rtl="0" algn="l">
              <a:spcBef>
                <a:spcPts val="0"/>
              </a:spcBef>
              <a:spcAft>
                <a:spcPts val="0"/>
              </a:spcAft>
              <a:buClr>
                <a:schemeClr val="dk1"/>
              </a:buClr>
              <a:buSzPts val="1100"/>
              <a:buFont typeface="Arial"/>
              <a:buNone/>
            </a:pPr>
            <a:r>
              <a:rPr lang="en"/>
              <a:t>alarm clock</a:t>
            </a:r>
            <a:endParaRPr/>
          </a:p>
          <a:p>
            <a:pPr indent="0" lvl="0" marL="0" rtl="0" algn="l">
              <a:spcBef>
                <a:spcPts val="0"/>
              </a:spcBef>
              <a:spcAft>
                <a:spcPts val="0"/>
              </a:spcAft>
              <a:buClr>
                <a:schemeClr val="dk1"/>
              </a:buClr>
              <a:buSzPts val="1100"/>
              <a:buFont typeface="Arial"/>
              <a:buNone/>
            </a:pPr>
            <a:r>
              <a:rPr lang="en"/>
              <a:t>reset clock</a:t>
            </a:r>
            <a:endParaRPr/>
          </a:p>
          <a:p>
            <a:pPr indent="0" lvl="0" marL="0" rtl="0" algn="l">
              <a:spcBef>
                <a:spcPts val="0"/>
              </a:spcBef>
              <a:spcAft>
                <a:spcPts val="0"/>
              </a:spcAft>
              <a:buClr>
                <a:schemeClr val="dk1"/>
              </a:buClr>
              <a:buSzPts val="1100"/>
              <a:buFont typeface="Arial"/>
              <a:buNone/>
            </a:pPr>
            <a:r>
              <a:rPr lang="en"/>
              <a:t>insert two fresh AAA batteries. pay attention to plus and minus poles.</a:t>
            </a:r>
            <a:endParaRPr/>
          </a:p>
          <a:p>
            <a:pPr indent="0" lvl="0" marL="0" rtl="0" algn="l">
              <a:spcBef>
                <a:spcPts val="0"/>
              </a:spcBef>
              <a:spcAft>
                <a:spcPts val="0"/>
              </a:spcAft>
              <a:buClr>
                <a:schemeClr val="dk1"/>
              </a:buClr>
              <a:buSzPts val="1100"/>
              <a:buFont typeface="Arial"/>
              <a:buNone/>
            </a:pPr>
            <a:r>
              <a:rPr lang="en"/>
              <a:t>set time by turning knob A for hours and knob B for minutes. press any key to confirm and exit.</a:t>
            </a:r>
            <a:endParaRPr/>
          </a:p>
          <a:p>
            <a:pPr indent="0" lvl="0" marL="0" rtl="0" algn="l">
              <a:spcBef>
                <a:spcPts val="0"/>
              </a:spcBef>
              <a:spcAft>
                <a:spcPts val="0"/>
              </a:spcAft>
              <a:buClr>
                <a:schemeClr val="dk1"/>
              </a:buClr>
              <a:buSzPts val="1100"/>
              <a:buFont typeface="Arial"/>
              <a:buNone/>
            </a:pPr>
            <a:r>
              <a:rPr lang="en"/>
              <a:t>press sound + pattern. set alarm clock by turning A for hours and B for minutes. (disable alarm by turning knob A all the way down.)</a:t>
            </a:r>
            <a:endParaRPr/>
          </a:p>
          <a:p>
            <a:pPr indent="0" lvl="0" marL="0" rtl="0" algn="l">
              <a:spcBef>
                <a:spcPts val="0"/>
              </a:spcBef>
              <a:spcAft>
                <a:spcPts val="0"/>
              </a:spcAft>
              <a:buClr>
                <a:schemeClr val="dk1"/>
              </a:buClr>
              <a:buSzPts val="1100"/>
              <a:buFont typeface="Arial"/>
              <a:buNone/>
            </a:pPr>
            <a:r>
              <a:rPr lang="en"/>
              <a:t>press any key 1-16 to set pattern for the alarm. to stop the alarm press any key.</a:t>
            </a:r>
            <a:endParaRPr/>
          </a:p>
          <a:p>
            <a:pPr indent="0" lvl="0" marL="0" rtl="0" algn="l">
              <a:spcBef>
                <a:spcPts val="0"/>
              </a:spcBef>
              <a:spcAft>
                <a:spcPts val="0"/>
              </a:spcAft>
              <a:buClr>
                <a:schemeClr val="dk1"/>
              </a:buClr>
              <a:buSzPts val="1100"/>
              <a:buFont typeface="Arial"/>
              <a:buNone/>
            </a:pPr>
            <a:r>
              <a:rPr lang="en"/>
              <a:t>reset the clock by removing the batteries and start over.</a:t>
            </a:r>
            <a:endParaRPr/>
          </a:p>
          <a:p>
            <a:pPr indent="0" lvl="0" marL="0" rtl="0" algn="l">
              <a:spcBef>
                <a:spcPts val="0"/>
              </a:spcBef>
              <a:spcAft>
                <a:spcPts val="0"/>
              </a:spcAft>
              <a:buClr>
                <a:schemeClr val="dk1"/>
              </a:buClr>
              <a:buSzPts val="1100"/>
              <a:buFont typeface="Arial"/>
              <a:buNone/>
            </a:pPr>
            <a:r>
              <a:rPr lang="en"/>
              <a:t>2 – recording</a:t>
            </a:r>
            <a:endParaRPr/>
          </a:p>
          <a:p>
            <a:pPr indent="0" lvl="0" marL="0" rtl="0" algn="l">
              <a:spcBef>
                <a:spcPts val="0"/>
              </a:spcBef>
              <a:spcAft>
                <a:spcPts val="0"/>
              </a:spcAft>
              <a:buClr>
                <a:schemeClr val="dk1"/>
              </a:buClr>
              <a:buSzPts val="1100"/>
              <a:buFont typeface="Arial"/>
              <a:buNone/>
            </a:pPr>
            <a:r>
              <a:rPr lang="en"/>
              <a:t>record with microphone</a:t>
            </a:r>
            <a:endParaRPr/>
          </a:p>
          <a:p>
            <a:pPr indent="0" lvl="0" marL="0" rtl="0" algn="l">
              <a:spcBef>
                <a:spcPts val="0"/>
              </a:spcBef>
              <a:spcAft>
                <a:spcPts val="0"/>
              </a:spcAft>
              <a:buClr>
                <a:schemeClr val="dk1"/>
              </a:buClr>
              <a:buSzPts val="1100"/>
              <a:buFont typeface="Arial"/>
              <a:buNone/>
            </a:pPr>
            <a:r>
              <a:rPr lang="en"/>
              <a:t>record via line 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1-16</a:t>
            </a:r>
            <a:endParaRPr/>
          </a:p>
          <a:p>
            <a:pPr indent="0" lvl="0" marL="0" rtl="0" algn="l">
              <a:spcBef>
                <a:spcPts val="0"/>
              </a:spcBef>
              <a:spcAft>
                <a:spcPts val="0"/>
              </a:spcAft>
              <a:buClr>
                <a:schemeClr val="dk1"/>
              </a:buClr>
              <a:buSzPts val="1100"/>
              <a:buFont typeface="Arial"/>
              <a:buNone/>
            </a:pPr>
            <a:r>
              <a:rPr lang="en"/>
              <a:t>device</a:t>
            </a:r>
            <a:endParaRPr/>
          </a:p>
          <a:p>
            <a:pPr indent="0" lvl="0" marL="0" rtl="0" algn="l">
              <a:spcBef>
                <a:spcPts val="0"/>
              </a:spcBef>
              <a:spcAft>
                <a:spcPts val="0"/>
              </a:spcAft>
              <a:buClr>
                <a:schemeClr val="dk1"/>
              </a:buClr>
              <a:buSzPts val="1100"/>
              <a:buFont typeface="Arial"/>
              <a:buNone/>
            </a:pPr>
            <a:r>
              <a:rPr lang="en"/>
              <a:t>hold record + any key from 1-16. the microphone will record until the keys are released, and the recording will be stored in the position you selected (1-16). PO-33 has a total of 40 seconds recording memory. while recording, the number of seconds left will be displayed on the LCD. if the memory is full, delete or record over an existing sound.</a:t>
            </a:r>
            <a:endParaRPr/>
          </a:p>
          <a:p>
            <a:pPr indent="0" lvl="0" marL="0" rtl="0" algn="l">
              <a:spcBef>
                <a:spcPts val="0"/>
              </a:spcBef>
              <a:spcAft>
                <a:spcPts val="0"/>
              </a:spcAft>
              <a:buClr>
                <a:schemeClr val="dk1"/>
              </a:buClr>
              <a:buSzPts val="1100"/>
              <a:buFont typeface="Arial"/>
              <a:buNone/>
            </a:pPr>
            <a:r>
              <a:rPr lang="en"/>
              <a:t>if a cable is inserted into the line in jack, the PO-33 will record via line in.</a:t>
            </a:r>
            <a:endParaRPr/>
          </a:p>
          <a:p>
            <a:pPr indent="0" lvl="0" marL="0" rtl="0" algn="l">
              <a:spcBef>
                <a:spcPts val="0"/>
              </a:spcBef>
              <a:spcAft>
                <a:spcPts val="0"/>
              </a:spcAft>
              <a:buClr>
                <a:schemeClr val="dk1"/>
              </a:buClr>
              <a:buSzPts val="1100"/>
              <a:buFont typeface="Arial"/>
              <a:buNone/>
            </a:pPr>
            <a:r>
              <a:rPr lang="en"/>
              <a:t>3 – melodic and drum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PO-33 has 16 sound slots divided into two sections; melodic and drum. a sound will behave differently depending on which section it was recorded to. </a:t>
            </a:r>
            <a:endParaRPr/>
          </a:p>
          <a:p>
            <a:pPr indent="0" lvl="0" marL="0" rtl="0" algn="l">
              <a:spcBef>
                <a:spcPts val="0"/>
              </a:spcBef>
              <a:spcAft>
                <a:spcPts val="0"/>
              </a:spcAft>
              <a:buClr>
                <a:schemeClr val="dk1"/>
              </a:buClr>
              <a:buSzPts val="1100"/>
              <a:buFont typeface="Arial"/>
              <a:buNone/>
            </a:pPr>
            <a:r>
              <a:rPr lang="en"/>
              <a:t>in the melodic section the keys from 1-16 represents a scale, and each key will trigger the whole sound.</a:t>
            </a:r>
            <a:endParaRPr/>
          </a:p>
          <a:p>
            <a:pPr indent="0" lvl="0" marL="0" rtl="0" algn="l">
              <a:spcBef>
                <a:spcPts val="0"/>
              </a:spcBef>
              <a:spcAft>
                <a:spcPts val="0"/>
              </a:spcAft>
              <a:buClr>
                <a:schemeClr val="dk1"/>
              </a:buClr>
              <a:buSzPts val="1100"/>
              <a:buFont typeface="Arial"/>
              <a:buNone/>
            </a:pPr>
            <a:r>
              <a:rPr lang="en"/>
              <a:t>in the drum section each key from 1-16 represents a slice of the sound.</a:t>
            </a:r>
            <a:endParaRPr/>
          </a:p>
          <a:p>
            <a:pPr indent="0" lvl="0" marL="0" rtl="0" algn="l">
              <a:spcBef>
                <a:spcPts val="0"/>
              </a:spcBef>
              <a:spcAft>
                <a:spcPts val="0"/>
              </a:spcAft>
              <a:buClr>
                <a:schemeClr val="dk1"/>
              </a:buClr>
              <a:buSzPts val="1100"/>
              <a:buFont typeface="Arial"/>
              <a:buNone/>
            </a:pPr>
            <a:r>
              <a:rPr lang="en"/>
              <a:t>4 – playing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select sound</a:t>
            </a:r>
            <a:endParaRPr/>
          </a:p>
          <a:p>
            <a:pPr indent="0" lvl="0" marL="0" rtl="0" algn="l">
              <a:spcBef>
                <a:spcPts val="0"/>
              </a:spcBef>
              <a:spcAft>
                <a:spcPts val="0"/>
              </a:spcAft>
              <a:buClr>
                <a:schemeClr val="dk1"/>
              </a:buClr>
              <a:buSzPts val="1100"/>
              <a:buFont typeface="Arial"/>
              <a:buNone/>
            </a:pPr>
            <a:r>
              <a:rPr lang="en"/>
              <a:t>write</a:t>
            </a:r>
            <a:endParaRPr/>
          </a:p>
          <a:p>
            <a:pPr indent="0" lvl="0" marL="0" rtl="0" algn="l">
              <a:spcBef>
                <a:spcPts val="0"/>
              </a:spcBef>
              <a:spcAft>
                <a:spcPts val="0"/>
              </a:spcAft>
              <a:buClr>
                <a:schemeClr val="dk1"/>
              </a:buClr>
              <a:buSzPts val="1100"/>
              <a:buFont typeface="Arial"/>
              <a:buNone/>
            </a:pPr>
            <a:r>
              <a:rPr lang="en"/>
              <a:t>sound</a:t>
            </a:r>
            <a:endParaRPr/>
          </a:p>
          <a:p>
            <a:pPr indent="0" lvl="0" marL="0" rtl="0" algn="l">
              <a:spcBef>
                <a:spcPts val="0"/>
              </a:spcBef>
              <a:spcAft>
                <a:spcPts val="0"/>
              </a:spcAft>
              <a:buClr>
                <a:schemeClr val="dk1"/>
              </a:buClr>
              <a:buSzPts val="1100"/>
              <a:buFont typeface="Arial"/>
              <a:buNone/>
            </a:pPr>
            <a:r>
              <a:rPr lang="en"/>
              <a:t>1-16</a:t>
            </a:r>
            <a:endParaRPr/>
          </a:p>
          <a:p>
            <a:pPr indent="0" lvl="0" marL="0" rtl="0" algn="l">
              <a:spcBef>
                <a:spcPts val="0"/>
              </a:spcBef>
              <a:spcAft>
                <a:spcPts val="0"/>
              </a:spcAft>
              <a:buClr>
                <a:schemeClr val="dk1"/>
              </a:buClr>
              <a:buSzPts val="1100"/>
              <a:buFont typeface="Arial"/>
              <a:buNone/>
            </a:pPr>
            <a:r>
              <a:rPr lang="en"/>
              <a:t>write</a:t>
            </a:r>
            <a:endParaRPr/>
          </a:p>
          <a:p>
            <a:pPr indent="0" lvl="0" marL="0" rtl="0" algn="l">
              <a:spcBef>
                <a:spcPts val="0"/>
              </a:spcBef>
              <a:spcAft>
                <a:spcPts val="0"/>
              </a:spcAft>
              <a:buClr>
                <a:schemeClr val="dk1"/>
              </a:buClr>
              <a:buSzPts val="1100"/>
              <a:buFont typeface="Arial"/>
              <a:buNone/>
            </a:pPr>
            <a:r>
              <a:rPr lang="en"/>
              <a:t>select a sound by holding the sound key and pressing any key from 1-16. press any key from 1-16 to play. if nothing is heard, press write key once.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enter/exit write mode, press write. press 1-16 to enter sounds/notes in the grid. active steps will be lit. press lit steps to remove them. press play to listen to your pattern.</a:t>
            </a:r>
            <a:endParaRPr/>
          </a:p>
          <a:p>
            <a:pPr indent="0" lvl="0" marL="0" rtl="0" algn="l">
              <a:spcBef>
                <a:spcPts val="0"/>
              </a:spcBef>
              <a:spcAft>
                <a:spcPts val="0"/>
              </a:spcAft>
              <a:buClr>
                <a:schemeClr val="dk1"/>
              </a:buClr>
              <a:buSzPts val="1100"/>
              <a:buFont typeface="Arial"/>
              <a:buNone/>
            </a:pPr>
            <a:r>
              <a:rPr lang="en"/>
              <a:t>5 – playing a pattern</a:t>
            </a:r>
            <a:endParaRPr/>
          </a:p>
          <a:p>
            <a:pPr indent="0" lvl="0" marL="0" rtl="0" algn="l">
              <a:spcBef>
                <a:spcPts val="0"/>
              </a:spcBef>
              <a:spcAft>
                <a:spcPts val="0"/>
              </a:spcAft>
              <a:buClr>
                <a:schemeClr val="dk1"/>
              </a:buClr>
              <a:buSzPts val="1100"/>
              <a:buFont typeface="Arial"/>
              <a:buNone/>
            </a:pPr>
            <a:r>
              <a:rPr lang="en"/>
              <a:t>select pattern</a:t>
            </a:r>
            <a:endParaRPr/>
          </a:p>
          <a:p>
            <a:pPr indent="0" lvl="0" marL="0" rtl="0" algn="l">
              <a:spcBef>
                <a:spcPts val="0"/>
              </a:spcBef>
              <a:spcAft>
                <a:spcPts val="0"/>
              </a:spcAft>
              <a:buClr>
                <a:schemeClr val="dk1"/>
              </a:buClr>
              <a:buSzPts val="1100"/>
              <a:buFont typeface="Arial"/>
              <a:buNone/>
            </a:pPr>
            <a:r>
              <a:rPr lang="en"/>
              <a:t>play</a:t>
            </a:r>
            <a:endParaRPr/>
          </a:p>
          <a:p>
            <a:pPr indent="0" lvl="0" marL="0" rtl="0" algn="l">
              <a:spcBef>
                <a:spcPts val="0"/>
              </a:spcBef>
              <a:spcAft>
                <a:spcPts val="0"/>
              </a:spcAft>
              <a:buClr>
                <a:schemeClr val="dk1"/>
              </a:buClr>
              <a:buSzPts val="1100"/>
              <a:buFont typeface="Arial"/>
              <a:buNone/>
            </a:pPr>
            <a:r>
              <a:rPr lang="en"/>
              <a:t>sequencer</a:t>
            </a:r>
            <a:endParaRPr/>
          </a:p>
          <a:p>
            <a:pPr indent="0" lvl="0" marL="0" rtl="0" algn="l">
              <a:spcBef>
                <a:spcPts val="0"/>
              </a:spcBef>
              <a:spcAft>
                <a:spcPts val="0"/>
              </a:spcAft>
              <a:buClr>
                <a:schemeClr val="dk1"/>
              </a:buClr>
              <a:buSzPts val="1100"/>
              <a:buFont typeface="Arial"/>
              <a:buNone/>
            </a:pPr>
            <a:r>
              <a:rPr lang="en"/>
              <a:t>pattern</a:t>
            </a:r>
            <a:endParaRPr/>
          </a:p>
          <a:p>
            <a:pPr indent="0" lvl="0" marL="0" rtl="0" algn="l">
              <a:spcBef>
                <a:spcPts val="0"/>
              </a:spcBef>
              <a:spcAft>
                <a:spcPts val="0"/>
              </a:spcAft>
              <a:buClr>
                <a:schemeClr val="dk1"/>
              </a:buClr>
              <a:buSzPts val="1100"/>
              <a:buFont typeface="Arial"/>
              <a:buNone/>
            </a:pPr>
            <a:r>
              <a:rPr lang="en"/>
              <a:t>1-16</a:t>
            </a:r>
            <a:endParaRPr/>
          </a:p>
          <a:p>
            <a:pPr indent="0" lvl="0" marL="0" rtl="0" algn="l">
              <a:spcBef>
                <a:spcPts val="0"/>
              </a:spcBef>
              <a:spcAft>
                <a:spcPts val="0"/>
              </a:spcAft>
              <a:buClr>
                <a:schemeClr val="dk1"/>
              </a:buClr>
              <a:buSzPts val="1100"/>
              <a:buFont typeface="Arial"/>
              <a:buNone/>
            </a:pPr>
            <a:r>
              <a:rPr lang="en"/>
              <a:t>play</a:t>
            </a:r>
            <a:endParaRPr/>
          </a:p>
          <a:p>
            <a:pPr indent="0" lvl="0" marL="0" rtl="0" algn="l">
              <a:spcBef>
                <a:spcPts val="0"/>
              </a:spcBef>
              <a:spcAft>
                <a:spcPts val="0"/>
              </a:spcAft>
              <a:buClr>
                <a:schemeClr val="dk1"/>
              </a:buClr>
              <a:buSzPts val="1100"/>
              <a:buFont typeface="Arial"/>
              <a:buNone/>
            </a:pPr>
            <a:r>
              <a:rPr lang="en"/>
              <a:t>hold pattern and press any key from 1-16 to select pattern. blinking led indicates active pattern.</a:t>
            </a:r>
            <a:endParaRPr/>
          </a:p>
          <a:p>
            <a:pPr indent="0" lvl="0" marL="0" rtl="0" algn="l">
              <a:spcBef>
                <a:spcPts val="0"/>
              </a:spcBef>
              <a:spcAft>
                <a:spcPts val="0"/>
              </a:spcAft>
              <a:buClr>
                <a:schemeClr val="dk1"/>
              </a:buClr>
              <a:buSzPts val="1100"/>
              <a:buFont typeface="Arial"/>
              <a:buNone/>
            </a:pPr>
            <a:r>
              <a:rPr lang="en"/>
              <a:t>press play to listen to your pattern. press play again to stop.</a:t>
            </a:r>
            <a:endParaRPr/>
          </a:p>
          <a:p>
            <a:pPr indent="0" lvl="0" marL="0" rtl="0" algn="l">
              <a:spcBef>
                <a:spcPts val="0"/>
              </a:spcBef>
              <a:spcAft>
                <a:spcPts val="0"/>
              </a:spcAft>
              <a:buClr>
                <a:schemeClr val="dk1"/>
              </a:buClr>
              <a:buSzPts val="1100"/>
              <a:buFont typeface="Arial"/>
              <a:buNone/>
            </a:pPr>
            <a:r>
              <a:rPr lang="en"/>
              <a:t>a pattern consists of 16 steps.</a:t>
            </a:r>
            <a:endParaRPr/>
          </a:p>
          <a:p>
            <a:pPr indent="0" lvl="0" marL="0" rtl="0" algn="l">
              <a:spcBef>
                <a:spcPts val="0"/>
              </a:spcBef>
              <a:spcAft>
                <a:spcPts val="0"/>
              </a:spcAft>
              <a:buClr>
                <a:schemeClr val="dk1"/>
              </a:buClr>
              <a:buSzPts val="1100"/>
              <a:buFont typeface="Arial"/>
              <a:buNone/>
            </a:pPr>
            <a:r>
              <a:rPr lang="en"/>
              <a:t>6 – tweak the sound</a:t>
            </a:r>
            <a:endParaRPr/>
          </a:p>
          <a:p>
            <a:pPr indent="0" lvl="0" marL="0" rtl="0" algn="l">
              <a:spcBef>
                <a:spcPts val="0"/>
              </a:spcBef>
              <a:spcAft>
                <a:spcPts val="0"/>
              </a:spcAft>
              <a:buClr>
                <a:schemeClr val="dk1"/>
              </a:buClr>
              <a:buSzPts val="1100"/>
              <a:buFont typeface="Arial"/>
              <a:buNone/>
            </a:pPr>
            <a:r>
              <a:rPr lang="en"/>
              <a:t>parameters</a:t>
            </a:r>
            <a:endParaRPr/>
          </a:p>
          <a:p>
            <a:pPr indent="0" lvl="0" marL="0" rtl="0" algn="l">
              <a:spcBef>
                <a:spcPts val="0"/>
              </a:spcBef>
              <a:spcAft>
                <a:spcPts val="0"/>
              </a:spcAft>
              <a:buClr>
                <a:schemeClr val="dk1"/>
              </a:buClr>
              <a:buSzPts val="1100"/>
              <a:buFont typeface="Arial"/>
              <a:buNone/>
            </a:pPr>
            <a:r>
              <a:rPr lang="en"/>
              <a:t>trim</a:t>
            </a:r>
            <a:endParaRPr/>
          </a:p>
          <a:p>
            <a:pPr indent="0" lvl="0" marL="0" rtl="0" algn="l">
              <a:spcBef>
                <a:spcPts val="0"/>
              </a:spcBef>
              <a:spcAft>
                <a:spcPts val="0"/>
              </a:spcAft>
              <a:buClr>
                <a:schemeClr val="dk1"/>
              </a:buClr>
              <a:buSzPts val="1100"/>
              <a:buFont typeface="Arial"/>
              <a:buNone/>
            </a:pPr>
            <a:r>
              <a:rPr lang="en"/>
              <a:t>FX</a:t>
            </a:r>
            <a:endParaRPr/>
          </a:p>
          <a:p>
            <a:pPr indent="0" lvl="0" marL="0" rtl="0" algn="l">
              <a:spcBef>
                <a:spcPts val="0"/>
              </a:spcBef>
              <a:spcAft>
                <a:spcPts val="0"/>
              </a:spcAft>
              <a:buClr>
                <a:schemeClr val="dk1"/>
              </a:buClr>
              <a:buSzPts val="1100"/>
              <a:buFont typeface="Arial"/>
              <a:buNone/>
            </a:pPr>
            <a:r>
              <a:rPr lang="en"/>
              <a:t>B</a:t>
            </a:r>
            <a:endParaRPr/>
          </a:p>
          <a:p>
            <a:pPr indent="0" lvl="0" marL="0" rtl="0" algn="l">
              <a:spcBef>
                <a:spcPts val="0"/>
              </a:spcBef>
              <a:spcAft>
                <a:spcPts val="0"/>
              </a:spcAft>
              <a:buClr>
                <a:schemeClr val="dk1"/>
              </a:buClr>
              <a:buSzPts val="1100"/>
              <a:buFont typeface="Arial"/>
              <a:buNone/>
            </a:pPr>
            <a:r>
              <a:rPr lang="en"/>
              <a:t>A</a:t>
            </a:r>
            <a:endParaRPr/>
          </a:p>
          <a:p>
            <a:pPr indent="0" lvl="0" marL="0" rtl="0" algn="l">
              <a:spcBef>
                <a:spcPts val="0"/>
              </a:spcBef>
              <a:spcAft>
                <a:spcPts val="0"/>
              </a:spcAft>
              <a:buClr>
                <a:schemeClr val="dk1"/>
              </a:buClr>
              <a:buSzPts val="1100"/>
              <a:buFont typeface="Arial"/>
              <a:buNone/>
            </a:pPr>
            <a:r>
              <a:rPr lang="en"/>
              <a:t>TONE:  pitch and volume</a:t>
            </a:r>
            <a:endParaRPr/>
          </a:p>
          <a:p>
            <a:pPr indent="0" lvl="0" marL="0" rtl="0" algn="l">
              <a:spcBef>
                <a:spcPts val="0"/>
              </a:spcBef>
              <a:spcAft>
                <a:spcPts val="0"/>
              </a:spcAft>
              <a:buClr>
                <a:schemeClr val="dk1"/>
              </a:buClr>
              <a:buSzPts val="1100"/>
              <a:buFont typeface="Arial"/>
              <a:buNone/>
            </a:pPr>
            <a:r>
              <a:rPr lang="en"/>
              <a:t>FILTER: high-/low-pass filter</a:t>
            </a:r>
            <a:endParaRPr/>
          </a:p>
          <a:p>
            <a:pPr indent="0" lvl="0" marL="0" rtl="0" algn="l">
              <a:spcBef>
                <a:spcPts val="0"/>
              </a:spcBef>
              <a:spcAft>
                <a:spcPts val="0"/>
              </a:spcAft>
              <a:buClr>
                <a:schemeClr val="dk1"/>
              </a:buClr>
              <a:buSzPts val="1100"/>
              <a:buFont typeface="Arial"/>
              <a:buNone/>
            </a:pPr>
            <a:r>
              <a:rPr lang="en"/>
              <a:t>            and resonance</a:t>
            </a:r>
            <a:endParaRPr/>
          </a:p>
          <a:p>
            <a:pPr indent="0" lvl="0" marL="0" rtl="0" algn="l">
              <a:spcBef>
                <a:spcPts val="0"/>
              </a:spcBef>
              <a:spcAft>
                <a:spcPts val="0"/>
              </a:spcAft>
              <a:buClr>
                <a:schemeClr val="dk1"/>
              </a:buClr>
              <a:buSzPts val="1100"/>
              <a:buFont typeface="Arial"/>
              <a:buNone/>
            </a:pPr>
            <a:r>
              <a:rPr lang="en"/>
              <a:t>TRIM:   start point and </a:t>
            </a:r>
            <a:endParaRPr/>
          </a:p>
          <a:p>
            <a:pPr indent="0" lvl="0" marL="0" rtl="0" algn="l">
              <a:spcBef>
                <a:spcPts val="0"/>
              </a:spcBef>
              <a:spcAft>
                <a:spcPts val="0"/>
              </a:spcAft>
              <a:buClr>
                <a:schemeClr val="dk1"/>
              </a:buClr>
              <a:buSzPts val="1100"/>
              <a:buFont typeface="Arial"/>
              <a:buNone/>
            </a:pPr>
            <a:r>
              <a:rPr lang="en"/>
              <a:t>            length of sound</a:t>
            </a:r>
            <a:endParaRPr/>
          </a:p>
          <a:p>
            <a:pPr indent="0" lvl="0" marL="0" rtl="0" algn="l">
              <a:spcBef>
                <a:spcPts val="0"/>
              </a:spcBef>
              <a:spcAft>
                <a:spcPts val="0"/>
              </a:spcAft>
              <a:buClr>
                <a:schemeClr val="dk1"/>
              </a:buClr>
              <a:buSzPts val="1100"/>
              <a:buFont typeface="Arial"/>
              <a:buNone/>
            </a:pPr>
            <a:r>
              <a:rPr lang="en"/>
              <a:t>press FX to toggle between the different parameters.</a:t>
            </a:r>
            <a:endParaRPr/>
          </a:p>
          <a:p>
            <a:pPr indent="0" lvl="0" marL="0" rtl="0" algn="l">
              <a:spcBef>
                <a:spcPts val="0"/>
              </a:spcBef>
              <a:spcAft>
                <a:spcPts val="0"/>
              </a:spcAft>
              <a:buClr>
                <a:schemeClr val="dk1"/>
              </a:buClr>
              <a:buSzPts val="1100"/>
              <a:buFont typeface="Arial"/>
              <a:buNone/>
            </a:pPr>
            <a:r>
              <a:rPr lang="en"/>
              <a:t>PO-33 has a total of six adjustable parameters. all parameters are adjusted using the two knobs, A and 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trim mode turn A to set the start of the sound, turn B to set the length of the sound. in the drum section each slice can be adjusted individually. the last triggered slice will be adjusted.</a:t>
            </a:r>
            <a:endParaRPr/>
          </a:p>
          <a:p>
            <a:pPr indent="0" lvl="0" marL="0" rtl="0" algn="l">
              <a:spcBef>
                <a:spcPts val="0"/>
              </a:spcBef>
              <a:spcAft>
                <a:spcPts val="0"/>
              </a:spcAft>
              <a:buClr>
                <a:schemeClr val="dk1"/>
              </a:buClr>
              <a:buSzPts val="1100"/>
              <a:buFont typeface="Arial"/>
              <a:buNone/>
            </a:pPr>
            <a:r>
              <a:rPr lang="en"/>
              <a:t>delete sound</a:t>
            </a:r>
            <a:endParaRPr/>
          </a:p>
          <a:p>
            <a:pPr indent="0" lvl="0" marL="0" rtl="0" algn="l">
              <a:spcBef>
                <a:spcPts val="0"/>
              </a:spcBef>
              <a:spcAft>
                <a:spcPts val="0"/>
              </a:spcAft>
              <a:buClr>
                <a:schemeClr val="dk1"/>
              </a:buClr>
              <a:buSzPts val="1100"/>
              <a:buFont typeface="Arial"/>
              <a:buNone/>
            </a:pPr>
            <a:r>
              <a:rPr lang="en"/>
              <a:t>copy sound</a:t>
            </a:r>
            <a:endParaRPr/>
          </a:p>
          <a:p>
            <a:pPr indent="0" lvl="0" marL="0" rtl="0" algn="l">
              <a:spcBef>
                <a:spcPts val="0"/>
              </a:spcBef>
              <a:spcAft>
                <a:spcPts val="0"/>
              </a:spcAft>
              <a:buClr>
                <a:schemeClr val="dk1"/>
              </a:buClr>
              <a:buSzPts val="1100"/>
              <a:buFont typeface="Arial"/>
              <a:buNone/>
            </a:pPr>
            <a:r>
              <a:rPr lang="en"/>
              <a:t>copy slice</a:t>
            </a:r>
            <a:endParaRPr/>
          </a:p>
          <a:p>
            <a:pPr indent="0" lvl="0" marL="0" rtl="0" algn="l">
              <a:spcBef>
                <a:spcPts val="0"/>
              </a:spcBef>
              <a:spcAft>
                <a:spcPts val="0"/>
              </a:spcAft>
              <a:buClr>
                <a:schemeClr val="dk1"/>
              </a:buClr>
              <a:buSzPts val="1100"/>
              <a:buFont typeface="Arial"/>
              <a:buNone/>
            </a:pPr>
            <a:r>
              <a:rPr lang="en"/>
              <a:t>hold record and press sound to delete the currently selected sound.</a:t>
            </a:r>
            <a:endParaRPr/>
          </a:p>
          <a:p>
            <a:pPr indent="0" lvl="0" marL="0" rtl="0" algn="l">
              <a:spcBef>
                <a:spcPts val="0"/>
              </a:spcBef>
              <a:spcAft>
                <a:spcPts val="0"/>
              </a:spcAft>
              <a:buClr>
                <a:schemeClr val="dk1"/>
              </a:buClr>
              <a:buSzPts val="1100"/>
              <a:buFont typeface="Arial"/>
              <a:buNone/>
            </a:pPr>
            <a:r>
              <a:rPr lang="en"/>
              <a:t>hold write + sound and press any key 1-16 to copy the selected sound to that position.</a:t>
            </a:r>
            <a:endParaRPr/>
          </a:p>
          <a:p>
            <a:pPr indent="0" lvl="0" marL="0" rtl="0" algn="l">
              <a:spcBef>
                <a:spcPts val="0"/>
              </a:spcBef>
              <a:spcAft>
                <a:spcPts val="0"/>
              </a:spcAft>
              <a:buClr>
                <a:schemeClr val="dk1"/>
              </a:buClr>
              <a:buSzPts val="1100"/>
              <a:buFont typeface="Arial"/>
              <a:buNone/>
            </a:pPr>
            <a:r>
              <a:rPr lang="en"/>
              <a:t>to copy the last triggered slice from one drum sound to another; hold write + sound and press any drum key 9-16 and then any key 1-16.</a:t>
            </a:r>
            <a:endParaRPr/>
          </a:p>
          <a:p>
            <a:pPr indent="0" lvl="0" marL="0" rtl="0" algn="l">
              <a:spcBef>
                <a:spcPts val="0"/>
              </a:spcBef>
              <a:spcAft>
                <a:spcPts val="0"/>
              </a:spcAft>
              <a:buClr>
                <a:schemeClr val="dk1"/>
              </a:buClr>
              <a:buSzPts val="1100"/>
              <a:buFont typeface="Arial"/>
              <a:buNone/>
            </a:pPr>
            <a:r>
              <a:rPr lang="en"/>
              <a:t>adding effects</a:t>
            </a:r>
            <a:endParaRPr/>
          </a:p>
          <a:p>
            <a:pPr indent="0" lvl="0" marL="0" rtl="0" algn="l">
              <a:spcBef>
                <a:spcPts val="0"/>
              </a:spcBef>
              <a:spcAft>
                <a:spcPts val="0"/>
              </a:spcAft>
              <a:buClr>
                <a:schemeClr val="dk1"/>
              </a:buClr>
              <a:buSzPts val="1100"/>
              <a:buFont typeface="Arial"/>
              <a:buNone/>
            </a:pPr>
            <a:r>
              <a:rPr lang="en"/>
              <a:t>swing</a:t>
            </a:r>
            <a:endParaRPr/>
          </a:p>
          <a:p>
            <a:pPr indent="0" lvl="0" marL="0" rtl="0" algn="l">
              <a:spcBef>
                <a:spcPts val="0"/>
              </a:spcBef>
              <a:spcAft>
                <a:spcPts val="0"/>
              </a:spcAft>
              <a:buClr>
                <a:schemeClr val="dk1"/>
              </a:buClr>
              <a:buSzPts val="1100"/>
              <a:buFont typeface="Arial"/>
              <a:buNone/>
            </a:pPr>
            <a:r>
              <a:rPr lang="en"/>
              <a:t>tempo</a:t>
            </a:r>
            <a:endParaRPr/>
          </a:p>
          <a:p>
            <a:pPr indent="0" lvl="0" marL="0" rtl="0" algn="l">
              <a:spcBef>
                <a:spcPts val="0"/>
              </a:spcBef>
              <a:spcAft>
                <a:spcPts val="0"/>
              </a:spcAft>
              <a:buClr>
                <a:schemeClr val="dk1"/>
              </a:buClr>
              <a:buSzPts val="1100"/>
              <a:buFont typeface="Arial"/>
              <a:buNone/>
            </a:pPr>
            <a:r>
              <a:rPr lang="en"/>
              <a:t>while playing, hold FX and press any key from 1-15. if write mode is enabled, the effects will be saved in the pattern. to clear the saved </a:t>
            </a:r>
            <a:endParaRPr/>
          </a:p>
          <a:p>
            <a:pPr indent="0" lvl="0" marL="0" rtl="0" algn="l">
              <a:spcBef>
                <a:spcPts val="0"/>
              </a:spcBef>
              <a:spcAft>
                <a:spcPts val="0"/>
              </a:spcAft>
              <a:buClr>
                <a:schemeClr val="dk1"/>
              </a:buClr>
              <a:buSzPts val="1100"/>
              <a:buFont typeface="Arial"/>
              <a:buNone/>
            </a:pPr>
            <a:r>
              <a:rPr lang="en"/>
              <a:t>effects, make sure write mode is enabled while holding FX + key 16.</a:t>
            </a:r>
            <a:endParaRPr/>
          </a:p>
          <a:p>
            <a:pPr indent="0" lvl="0" marL="0" rtl="0" algn="l">
              <a:spcBef>
                <a:spcPts val="0"/>
              </a:spcBef>
              <a:spcAft>
                <a:spcPts val="0"/>
              </a:spcAft>
              <a:buClr>
                <a:schemeClr val="dk1"/>
              </a:buClr>
              <a:buSzPts val="1100"/>
              <a:buFont typeface="Arial"/>
              <a:buNone/>
            </a:pPr>
            <a:r>
              <a:rPr lang="en"/>
              <a:t>hold bpm and turn A to adjust the swing. </a:t>
            </a:r>
            <a:endParaRPr/>
          </a:p>
          <a:p>
            <a:pPr indent="0" lvl="0" marL="0" rtl="0" algn="l">
              <a:spcBef>
                <a:spcPts val="0"/>
              </a:spcBef>
              <a:spcAft>
                <a:spcPts val="0"/>
              </a:spcAft>
              <a:buClr>
                <a:schemeClr val="dk1"/>
              </a:buClr>
              <a:buSzPts val="1100"/>
              <a:buFont typeface="Arial"/>
              <a:buNone/>
            </a:pPr>
            <a:r>
              <a:rPr lang="en"/>
              <a:t>press bpm to switch tempo. the bpm will be displayed in the upper right corner of the screen.</a:t>
            </a:r>
            <a:endParaRPr/>
          </a:p>
          <a:p>
            <a:pPr indent="0" lvl="0" marL="0" rtl="0" algn="l">
              <a:spcBef>
                <a:spcPts val="0"/>
              </a:spcBef>
              <a:spcAft>
                <a:spcPts val="0"/>
              </a:spcAft>
              <a:buClr>
                <a:schemeClr val="dk1"/>
              </a:buClr>
              <a:buSzPts val="1100"/>
              <a:buFont typeface="Arial"/>
              <a:buNone/>
            </a:pPr>
            <a:r>
              <a:rPr lang="en"/>
              <a:t>HIP HOP (80 bpm)</a:t>
            </a:r>
            <a:endParaRPr/>
          </a:p>
          <a:p>
            <a:pPr indent="0" lvl="0" marL="0" rtl="0" algn="l">
              <a:spcBef>
                <a:spcPts val="0"/>
              </a:spcBef>
              <a:spcAft>
                <a:spcPts val="0"/>
              </a:spcAft>
              <a:buClr>
                <a:schemeClr val="dk1"/>
              </a:buClr>
              <a:buSzPts val="1100"/>
              <a:buFont typeface="Arial"/>
              <a:buNone/>
            </a:pPr>
            <a:r>
              <a:rPr lang="en"/>
              <a:t>DISCO (120 bpm)</a:t>
            </a:r>
            <a:endParaRPr/>
          </a:p>
          <a:p>
            <a:pPr indent="0" lvl="0" marL="0" rtl="0" algn="l">
              <a:spcBef>
                <a:spcPts val="0"/>
              </a:spcBef>
              <a:spcAft>
                <a:spcPts val="0"/>
              </a:spcAft>
              <a:buClr>
                <a:schemeClr val="dk1"/>
              </a:buClr>
              <a:buSzPts val="1100"/>
              <a:buFont typeface="Arial"/>
              <a:buNone/>
            </a:pPr>
            <a:r>
              <a:rPr lang="en"/>
              <a:t>TENCHO (140 bpm)</a:t>
            </a:r>
            <a:endParaRPr/>
          </a:p>
          <a:p>
            <a:pPr indent="0" lvl="0" marL="0" rtl="0" algn="l">
              <a:spcBef>
                <a:spcPts val="0"/>
              </a:spcBef>
              <a:spcAft>
                <a:spcPts val="0"/>
              </a:spcAft>
              <a:buClr>
                <a:schemeClr val="dk1"/>
              </a:buClr>
              <a:buSzPts val="1100"/>
              <a:buFont typeface="Arial"/>
              <a:buNone/>
            </a:pPr>
            <a:r>
              <a:rPr lang="en"/>
              <a:t>hold bpm and turn B to fine-tune tempo (from 60 to 240 bpm).</a:t>
            </a:r>
            <a:endParaRPr/>
          </a:p>
          <a:p>
            <a:pPr indent="0" lvl="0" marL="0" rtl="0" algn="l">
              <a:spcBef>
                <a:spcPts val="0"/>
              </a:spcBef>
              <a:spcAft>
                <a:spcPts val="0"/>
              </a:spcAft>
              <a:buClr>
                <a:schemeClr val="dk1"/>
              </a:buClr>
              <a:buSzPts val="1100"/>
              <a:buFont typeface="Arial"/>
              <a:buNone/>
            </a:pPr>
            <a:r>
              <a:rPr lang="en"/>
              <a:t>volume</a:t>
            </a:r>
            <a:endParaRPr/>
          </a:p>
          <a:p>
            <a:pPr indent="0" lvl="0" marL="0" rtl="0" algn="l">
              <a:spcBef>
                <a:spcPts val="0"/>
              </a:spcBef>
              <a:spcAft>
                <a:spcPts val="0"/>
              </a:spcAft>
              <a:buClr>
                <a:schemeClr val="dk1"/>
              </a:buClr>
              <a:buSzPts val="1100"/>
              <a:buFont typeface="Arial"/>
              <a:buNone/>
            </a:pPr>
            <a:r>
              <a:rPr lang="en"/>
              <a:t>live record</a:t>
            </a:r>
            <a:endParaRPr/>
          </a:p>
          <a:p>
            <a:pPr indent="0" lvl="0" marL="0" rtl="0" algn="l">
              <a:spcBef>
                <a:spcPts val="0"/>
              </a:spcBef>
              <a:spcAft>
                <a:spcPts val="0"/>
              </a:spcAft>
              <a:buClr>
                <a:schemeClr val="dk1"/>
              </a:buClr>
              <a:buSzPts val="1100"/>
              <a:buFont typeface="Arial"/>
              <a:buNone/>
            </a:pPr>
            <a:r>
              <a:rPr lang="en"/>
              <a:t>parameter locking</a:t>
            </a:r>
            <a:endParaRPr/>
          </a:p>
          <a:p>
            <a:pPr indent="0" lvl="0" marL="0" rtl="0" algn="l">
              <a:spcBef>
                <a:spcPts val="0"/>
              </a:spcBef>
              <a:spcAft>
                <a:spcPts val="0"/>
              </a:spcAft>
              <a:buClr>
                <a:schemeClr val="dk1"/>
              </a:buClr>
              <a:buSzPts val="1100"/>
              <a:buFont typeface="Arial"/>
              <a:buNone/>
            </a:pPr>
            <a:r>
              <a:rPr lang="en"/>
              <a:t>hold bpm and press any key 1-16 to adjust master volume. note: be careful with the volume setting when using headphones. only exceed volume setting 5 with caution.</a:t>
            </a:r>
            <a:endParaRPr/>
          </a:p>
          <a:p>
            <a:pPr indent="0" lvl="0" marL="0" rtl="0" algn="l">
              <a:spcBef>
                <a:spcPts val="0"/>
              </a:spcBef>
              <a:spcAft>
                <a:spcPts val="0"/>
              </a:spcAft>
              <a:buClr>
                <a:schemeClr val="dk1"/>
              </a:buClr>
              <a:buSzPts val="1100"/>
              <a:buFont typeface="Arial"/>
              <a:buNone/>
            </a:pPr>
            <a:r>
              <a:rPr lang="en"/>
              <a:t>while playing, hold write and press any key 1-16 to punch in notes. notes will be quantized along with current swing setting. release write when finished.</a:t>
            </a:r>
            <a:endParaRPr/>
          </a:p>
          <a:p>
            <a:pPr indent="0" lvl="0" marL="0" rtl="0" algn="l">
              <a:spcBef>
                <a:spcPts val="0"/>
              </a:spcBef>
              <a:spcAft>
                <a:spcPts val="0"/>
              </a:spcAft>
              <a:buClr>
                <a:schemeClr val="dk1"/>
              </a:buClr>
              <a:buSzPts val="1100"/>
              <a:buFont typeface="Arial"/>
              <a:buNone/>
            </a:pPr>
            <a:r>
              <a:rPr lang="en"/>
              <a:t>while playing a pattern, hold write and turn knob A and knob B to lock the currently selected parameters. the parameters will affect the currently selected sound. lockable parameters:</a:t>
            </a:r>
            <a:endParaRPr/>
          </a:p>
          <a:p>
            <a:pPr indent="0" lvl="0" marL="0" rtl="0" algn="l">
              <a:spcBef>
                <a:spcPts val="0"/>
              </a:spcBef>
              <a:spcAft>
                <a:spcPts val="0"/>
              </a:spcAft>
              <a:buClr>
                <a:schemeClr val="dk1"/>
              </a:buClr>
              <a:buSzPts val="1100"/>
              <a:buFont typeface="Arial"/>
              <a:buNone/>
            </a:pPr>
            <a:r>
              <a:rPr lang="en"/>
              <a:t>- tone</a:t>
            </a:r>
            <a:endParaRPr/>
          </a:p>
          <a:p>
            <a:pPr indent="0" lvl="0" marL="0" rtl="0" algn="l">
              <a:spcBef>
                <a:spcPts val="0"/>
              </a:spcBef>
              <a:spcAft>
                <a:spcPts val="0"/>
              </a:spcAft>
              <a:buClr>
                <a:schemeClr val="dk1"/>
              </a:buClr>
              <a:buSzPts val="1100"/>
              <a:buFont typeface="Arial"/>
              <a:buNone/>
            </a:pPr>
            <a:r>
              <a:rPr lang="en"/>
              <a:t>- filter</a:t>
            </a:r>
            <a:endParaRPr/>
          </a:p>
          <a:p>
            <a:pPr indent="0" lvl="0" marL="0" rtl="0" algn="l">
              <a:spcBef>
                <a:spcPts val="0"/>
              </a:spcBef>
              <a:spcAft>
                <a:spcPts val="0"/>
              </a:spcAft>
              <a:buClr>
                <a:schemeClr val="dk1"/>
              </a:buClr>
              <a:buSzPts val="1100"/>
              <a:buFont typeface="Arial"/>
              <a:buNone/>
            </a:pPr>
            <a:r>
              <a:rPr lang="en"/>
              <a:t>7 – making a song (pattern chaining)</a:t>
            </a:r>
            <a:endParaRPr/>
          </a:p>
          <a:p>
            <a:pPr indent="0" lvl="0" marL="0" rtl="0" algn="l">
              <a:spcBef>
                <a:spcPts val="0"/>
              </a:spcBef>
              <a:spcAft>
                <a:spcPts val="0"/>
              </a:spcAft>
              <a:buClr>
                <a:schemeClr val="dk1"/>
              </a:buClr>
              <a:buSzPts val="1100"/>
              <a:buFont typeface="Arial"/>
              <a:buNone/>
            </a:pPr>
            <a:r>
              <a:rPr lang="en"/>
              <a:t>chain pattern</a:t>
            </a:r>
            <a:endParaRPr/>
          </a:p>
          <a:p>
            <a:pPr indent="0" lvl="0" marL="0" rtl="0" algn="l">
              <a:spcBef>
                <a:spcPts val="0"/>
              </a:spcBef>
              <a:spcAft>
                <a:spcPts val="0"/>
              </a:spcAft>
              <a:buClr>
                <a:schemeClr val="dk1"/>
              </a:buClr>
              <a:buSzPts val="1100"/>
              <a:buFont typeface="Arial"/>
              <a:buNone/>
            </a:pPr>
            <a:r>
              <a:rPr lang="en"/>
              <a:t>copy pattern</a:t>
            </a:r>
            <a:endParaRPr/>
          </a:p>
          <a:p>
            <a:pPr indent="0" lvl="0" marL="0" rtl="0" algn="l">
              <a:spcBef>
                <a:spcPts val="0"/>
              </a:spcBef>
              <a:spcAft>
                <a:spcPts val="0"/>
              </a:spcAft>
              <a:buClr>
                <a:schemeClr val="dk1"/>
              </a:buClr>
              <a:buSzPts val="1100"/>
              <a:buFont typeface="Arial"/>
              <a:buNone/>
            </a:pPr>
            <a:r>
              <a:rPr lang="en"/>
              <a:t>clear pattern</a:t>
            </a:r>
            <a:endParaRPr/>
          </a:p>
          <a:p>
            <a:pPr indent="0" lvl="0" marL="0" rtl="0" algn="l">
              <a:spcBef>
                <a:spcPts val="0"/>
              </a:spcBef>
              <a:spcAft>
                <a:spcPts val="0"/>
              </a:spcAft>
              <a:buClr>
                <a:schemeClr val="dk1"/>
              </a:buClr>
              <a:buSzPts val="1100"/>
              <a:buFont typeface="Arial"/>
              <a:buNone/>
            </a:pPr>
            <a:r>
              <a:rPr lang="en"/>
              <a:t>pattern</a:t>
            </a:r>
            <a:endParaRPr/>
          </a:p>
          <a:p>
            <a:pPr indent="0" lvl="0" marL="0" rtl="0" algn="l">
              <a:spcBef>
                <a:spcPts val="0"/>
              </a:spcBef>
              <a:spcAft>
                <a:spcPts val="0"/>
              </a:spcAft>
              <a:buClr>
                <a:schemeClr val="dk1"/>
              </a:buClr>
              <a:buSzPts val="1100"/>
              <a:buFont typeface="Arial"/>
              <a:buNone/>
            </a:pPr>
            <a:r>
              <a:rPr lang="en"/>
              <a:t>1-16</a:t>
            </a:r>
            <a:endParaRPr/>
          </a:p>
          <a:p>
            <a:pPr indent="0" lvl="0" marL="0" rtl="0" algn="l">
              <a:spcBef>
                <a:spcPts val="0"/>
              </a:spcBef>
              <a:spcAft>
                <a:spcPts val="0"/>
              </a:spcAft>
              <a:buClr>
                <a:schemeClr val="dk1"/>
              </a:buClr>
              <a:buSzPts val="1100"/>
              <a:buFont typeface="Arial"/>
              <a:buNone/>
            </a:pPr>
            <a:r>
              <a:rPr lang="en"/>
              <a:t>press and hold pattern and select which patterns 1-16 to chain by pressing the corresponding key 1-16. up to 128 patterns can be chained. </a:t>
            </a:r>
            <a:endParaRPr/>
          </a:p>
          <a:p>
            <a:pPr indent="0" lvl="0" marL="0" rtl="0" algn="l">
              <a:spcBef>
                <a:spcPts val="0"/>
              </a:spcBef>
              <a:spcAft>
                <a:spcPts val="0"/>
              </a:spcAft>
              <a:buClr>
                <a:schemeClr val="dk1"/>
              </a:buClr>
              <a:buSzPts val="1100"/>
              <a:buFont typeface="Arial"/>
              <a:buNone/>
            </a:pPr>
            <a:r>
              <a:rPr lang="en"/>
              <a:t>one pattern can be selected multiple times.</a:t>
            </a:r>
            <a:endParaRPr/>
          </a:p>
          <a:p>
            <a:pPr indent="0" lvl="0" marL="0" rtl="0" algn="l">
              <a:spcBef>
                <a:spcPts val="0"/>
              </a:spcBef>
              <a:spcAft>
                <a:spcPts val="0"/>
              </a:spcAft>
              <a:buClr>
                <a:schemeClr val="dk1"/>
              </a:buClr>
              <a:buSzPts val="1100"/>
              <a:buFont typeface="Arial"/>
              <a:buNone/>
            </a:pPr>
            <a:r>
              <a:rPr lang="en"/>
              <a:t>example: 1,1,1,4 plays pattern 1 three times then moves on to pattern 4. after the last pattern is played the sequence will start over again.</a:t>
            </a:r>
            <a:endParaRPr/>
          </a:p>
          <a:p>
            <a:pPr indent="0" lvl="0" marL="0" rtl="0" algn="l">
              <a:spcBef>
                <a:spcPts val="0"/>
              </a:spcBef>
              <a:spcAft>
                <a:spcPts val="0"/>
              </a:spcAft>
              <a:buClr>
                <a:schemeClr val="dk1"/>
              </a:buClr>
              <a:buSzPts val="1100"/>
              <a:buFont typeface="Arial"/>
              <a:buNone/>
            </a:pPr>
            <a:r>
              <a:rPr lang="en"/>
              <a:t>hold write + pattern and press 1-16 to paste the active pattern to the corresponding new slot.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press record + pattern to clear the active pattern.</a:t>
            </a:r>
            <a:endParaRPr/>
          </a:p>
          <a:p>
            <a:pPr indent="0" lvl="0" marL="0" rtl="0" algn="l">
              <a:spcBef>
                <a:spcPts val="0"/>
              </a:spcBef>
              <a:spcAft>
                <a:spcPts val="0"/>
              </a:spcAft>
              <a:buClr>
                <a:schemeClr val="dk1"/>
              </a:buClr>
              <a:buSzPts val="1100"/>
              <a:buFont typeface="Arial"/>
              <a:buNone/>
            </a:pPr>
            <a:r>
              <a:rPr lang="en"/>
              <a:t>8 – data</a:t>
            </a:r>
            <a:endParaRPr/>
          </a:p>
          <a:p>
            <a:pPr indent="0" lvl="0" marL="0" rtl="0" algn="l">
              <a:spcBef>
                <a:spcPts val="0"/>
              </a:spcBef>
              <a:spcAft>
                <a:spcPts val="0"/>
              </a:spcAft>
              <a:buClr>
                <a:schemeClr val="dk1"/>
              </a:buClr>
              <a:buSzPts val="1100"/>
              <a:buFont typeface="Arial"/>
              <a:buNone/>
            </a:pPr>
            <a:r>
              <a:rPr lang="en"/>
              <a:t>direct transfer</a:t>
            </a:r>
            <a:endParaRPr/>
          </a:p>
          <a:p>
            <a:pPr indent="0" lvl="0" marL="0" rtl="0" algn="l">
              <a:spcBef>
                <a:spcPts val="0"/>
              </a:spcBef>
              <a:spcAft>
                <a:spcPts val="0"/>
              </a:spcAft>
              <a:buClr>
                <a:schemeClr val="dk1"/>
              </a:buClr>
              <a:buSzPts val="1100"/>
              <a:buFont typeface="Arial"/>
              <a:buNone/>
            </a:pPr>
            <a:r>
              <a:rPr lang="en"/>
              <a:t>receive data</a:t>
            </a:r>
            <a:endParaRPr/>
          </a:p>
          <a:p>
            <a:pPr indent="0" lvl="0" marL="0" rtl="0" algn="l">
              <a:spcBef>
                <a:spcPts val="0"/>
              </a:spcBef>
              <a:spcAft>
                <a:spcPts val="0"/>
              </a:spcAft>
              <a:buClr>
                <a:schemeClr val="dk1"/>
              </a:buClr>
              <a:buSzPts val="1100"/>
              <a:buFont typeface="Arial"/>
              <a:buNone/>
            </a:pPr>
            <a:r>
              <a:rPr lang="en"/>
              <a:t>transmit data</a:t>
            </a:r>
            <a:endParaRPr/>
          </a:p>
          <a:p>
            <a:pPr indent="0" lvl="0" marL="0" rtl="0" algn="l">
              <a:spcBef>
                <a:spcPts val="0"/>
              </a:spcBef>
              <a:spcAft>
                <a:spcPts val="0"/>
              </a:spcAft>
              <a:buClr>
                <a:schemeClr val="dk1"/>
              </a:buClr>
              <a:buSzPts val="1100"/>
              <a:buFont typeface="Arial"/>
              <a:buNone/>
            </a:pPr>
            <a:r>
              <a:rPr lang="en"/>
              <a:t> transmit                 receive</a:t>
            </a:r>
            <a:endParaRPr/>
          </a:p>
          <a:p>
            <a:pPr indent="0" lvl="0" marL="0" rtl="0" algn="l">
              <a:spcBef>
                <a:spcPts val="0"/>
              </a:spcBef>
              <a:spcAft>
                <a:spcPts val="0"/>
              </a:spcAft>
              <a:buClr>
                <a:schemeClr val="dk1"/>
              </a:buClr>
              <a:buSzPts val="1100"/>
              <a:buFont typeface="Arial"/>
              <a:buNone/>
            </a:pPr>
            <a:r>
              <a:rPr lang="en"/>
              <a:t>it is possible to transfer sound and pattern data directly between units, using the line out / line in connectors.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insert a 3.5mm stereo cable from the transferring unit line out to receiving unit line in.</a:t>
            </a:r>
            <a:endParaRPr/>
          </a:p>
          <a:p>
            <a:pPr indent="0" lvl="0" marL="0" rtl="0" algn="l">
              <a:spcBef>
                <a:spcPts val="0"/>
              </a:spcBef>
              <a:spcAft>
                <a:spcPts val="0"/>
              </a:spcAft>
              <a:buClr>
                <a:schemeClr val="dk1"/>
              </a:buClr>
              <a:buSzPts val="1100"/>
              <a:buFont typeface="Arial"/>
              <a:buNone/>
            </a:pPr>
            <a:r>
              <a:rPr lang="en"/>
              <a:t>on the receiving unit press and hold write + sound + record to enter receive mode.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 all samples and patterns on the receiving unit will be erased once the transfer starts.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before transmitting make sure the receiving unit is in receive mode.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 the transmitting unit: press write + sound + play to transmit data to receiving unit. </a:t>
            </a:r>
            <a:endParaRPr/>
          </a:p>
          <a:p>
            <a:pPr indent="0" lvl="0" marL="0" rtl="0" algn="l">
              <a:spcBef>
                <a:spcPts val="0"/>
              </a:spcBef>
              <a:spcAft>
                <a:spcPts val="0"/>
              </a:spcAft>
              <a:buClr>
                <a:schemeClr val="dk1"/>
              </a:buClr>
              <a:buSzPts val="1100"/>
              <a:buFont typeface="Arial"/>
              <a:buNone/>
            </a:pPr>
            <a:r>
              <a:rPr lang="en"/>
              <a:t>backup data</a:t>
            </a:r>
            <a:endParaRPr/>
          </a:p>
          <a:p>
            <a:pPr indent="0" lvl="0" marL="0" rtl="0" algn="l">
              <a:spcBef>
                <a:spcPts val="0"/>
              </a:spcBef>
              <a:spcAft>
                <a:spcPts val="0"/>
              </a:spcAft>
              <a:buClr>
                <a:schemeClr val="dk1"/>
              </a:buClr>
              <a:buSzPts val="1100"/>
              <a:buFont typeface="Arial"/>
              <a:buNone/>
            </a:pPr>
            <a:r>
              <a:rPr lang="en"/>
              <a:t>restore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device</a:t>
            </a:r>
            <a:endParaRPr/>
          </a:p>
          <a:p>
            <a:pPr indent="0" lvl="0" marL="0" rtl="0" algn="l">
              <a:spcBef>
                <a:spcPts val="0"/>
              </a:spcBef>
              <a:spcAft>
                <a:spcPts val="0"/>
              </a:spcAft>
              <a:buClr>
                <a:schemeClr val="dk1"/>
              </a:buClr>
              <a:buSzPts val="1100"/>
              <a:buFont typeface="Arial"/>
              <a:buNone/>
            </a:pPr>
            <a:r>
              <a:rPr lang="en"/>
              <a:t> record</a:t>
            </a:r>
            <a:endParaRPr/>
          </a:p>
          <a:p>
            <a:pPr indent="0" lvl="0" marL="0" rtl="0" algn="l">
              <a:spcBef>
                <a:spcPts val="0"/>
              </a:spcBef>
              <a:spcAft>
                <a:spcPts val="0"/>
              </a:spcAft>
              <a:buClr>
                <a:schemeClr val="dk1"/>
              </a:buClr>
              <a:buSzPts val="1100"/>
              <a:buFont typeface="Arial"/>
              <a:buNone/>
            </a:pPr>
            <a:r>
              <a:rPr lang="en"/>
              <a:t>device</a:t>
            </a:r>
            <a:endParaRPr/>
          </a:p>
          <a:p>
            <a:pPr indent="0" lvl="0" marL="0" rtl="0" algn="l">
              <a:spcBef>
                <a:spcPts val="0"/>
              </a:spcBef>
              <a:spcAft>
                <a:spcPts val="0"/>
              </a:spcAft>
              <a:buClr>
                <a:schemeClr val="dk1"/>
              </a:buClr>
              <a:buSzPts val="1100"/>
              <a:buFont typeface="Arial"/>
              <a:buNone/>
            </a:pPr>
            <a:r>
              <a:rPr lang="en"/>
              <a:t>play</a:t>
            </a:r>
            <a:endParaRPr/>
          </a:p>
          <a:p>
            <a:pPr indent="0" lvl="0" marL="0" rtl="0" algn="l">
              <a:spcBef>
                <a:spcPts val="0"/>
              </a:spcBef>
              <a:spcAft>
                <a:spcPts val="0"/>
              </a:spcAft>
              <a:buClr>
                <a:schemeClr val="dk1"/>
              </a:buClr>
              <a:buSzPts val="1100"/>
              <a:buFont typeface="Arial"/>
              <a:buNone/>
            </a:pPr>
            <a:r>
              <a:rPr lang="en"/>
              <a:t>sound and pattern data can be stored to any stereo recording device for saving and sharing. connect a 3.5mm stereo cable from the transferring unit line out to the recording device line 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start recording on the device and then press write + sound + play to transmit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restore data back to the pocket operator connect the device line out with a 3.5mm stereo cable to pocket operator line 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press write + sound + record to enter receive mode and then press play on the device to send data.</a:t>
            </a:r>
            <a:endParaRPr/>
          </a:p>
          <a:p>
            <a:pPr indent="0" lvl="0" marL="0" rtl="0" algn="l">
              <a:spcBef>
                <a:spcPts val="0"/>
              </a:spcBef>
              <a:spcAft>
                <a:spcPts val="0"/>
              </a:spcAft>
              <a:buClr>
                <a:schemeClr val="dk1"/>
              </a:buClr>
              <a:buSzPts val="1100"/>
              <a:buFont typeface="Arial"/>
              <a:buNone/>
            </a:pPr>
            <a:r>
              <a:rPr lang="en"/>
              <a:t>note: when restoring data to a pocket operator all samples and patterns on the receiving unit will be erased once the transfer starts.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verify that all data was saved and restored correctly you may want to use a secondary PO-33 unit for verification to avoid erasing the original content.</a:t>
            </a:r>
            <a:endParaRPr/>
          </a:p>
          <a:p>
            <a:pPr indent="0" lvl="0" marL="0" rtl="0" algn="l">
              <a:spcBef>
                <a:spcPts val="0"/>
              </a:spcBef>
              <a:spcAft>
                <a:spcPts val="0"/>
              </a:spcAft>
              <a:buClr>
                <a:schemeClr val="dk1"/>
              </a:buClr>
              <a:buSzPts val="1100"/>
              <a:buFont typeface="Arial"/>
              <a:buNone/>
            </a:pPr>
            <a:r>
              <a:rPr lang="en"/>
              <a:t>9 – sync multiple units</a:t>
            </a:r>
            <a:endParaRPr/>
          </a:p>
          <a:p>
            <a:pPr indent="0" lvl="0" marL="0" rtl="0" algn="l">
              <a:spcBef>
                <a:spcPts val="0"/>
              </a:spcBef>
              <a:spcAft>
                <a:spcPts val="0"/>
              </a:spcAft>
              <a:buClr>
                <a:schemeClr val="dk1"/>
              </a:buClr>
              <a:buSzPts val="1100"/>
              <a:buFont typeface="Arial"/>
              <a:buNone/>
            </a:pPr>
            <a:r>
              <a:rPr lang="en"/>
              <a:t>sync</a:t>
            </a:r>
            <a:endParaRPr/>
          </a:p>
          <a:p>
            <a:pPr indent="0" lvl="0" marL="0" rtl="0" algn="l">
              <a:spcBef>
                <a:spcPts val="0"/>
              </a:spcBef>
              <a:spcAft>
                <a:spcPts val="0"/>
              </a:spcAft>
              <a:buClr>
                <a:schemeClr val="dk1"/>
              </a:buClr>
              <a:buSzPts val="1100"/>
              <a:buFont typeface="Arial"/>
              <a:buNone/>
            </a:pPr>
            <a:r>
              <a:rPr lang="en"/>
              <a:t>sync modes</a:t>
            </a:r>
            <a:endParaRPr/>
          </a:p>
          <a:p>
            <a:pPr indent="0" lvl="0" marL="0" rtl="0" algn="l">
              <a:spcBef>
                <a:spcPts val="0"/>
              </a:spcBef>
              <a:spcAft>
                <a:spcPts val="0"/>
              </a:spcAft>
              <a:buClr>
                <a:schemeClr val="dk1"/>
              </a:buClr>
              <a:buSzPts val="1100"/>
              <a:buFont typeface="Arial"/>
              <a:buNone/>
            </a:pPr>
            <a:r>
              <a:rPr lang="en"/>
              <a:t>input</a:t>
            </a:r>
            <a:endParaRPr/>
          </a:p>
          <a:p>
            <a:pPr indent="0" lvl="0" marL="0" rtl="0" algn="l">
              <a:spcBef>
                <a:spcPts val="0"/>
              </a:spcBef>
              <a:spcAft>
                <a:spcPts val="0"/>
              </a:spcAft>
              <a:buClr>
                <a:schemeClr val="dk1"/>
              </a:buClr>
              <a:buSzPts val="1100"/>
              <a:buFont typeface="Arial"/>
              <a:buNone/>
            </a:pPr>
            <a:r>
              <a:rPr lang="en"/>
              <a:t>output</a:t>
            </a:r>
            <a:endParaRPr/>
          </a:p>
          <a:p>
            <a:pPr indent="0" lvl="0" marL="0" rtl="0" algn="l">
              <a:spcBef>
                <a:spcPts val="0"/>
              </a:spcBef>
              <a:spcAft>
                <a:spcPts val="0"/>
              </a:spcAft>
              <a:buClr>
                <a:schemeClr val="dk1"/>
              </a:buClr>
              <a:buSzPts val="1100"/>
              <a:buFont typeface="Arial"/>
              <a:buNone/>
            </a:pPr>
            <a:r>
              <a:rPr lang="en"/>
              <a:t>master</a:t>
            </a:r>
            <a:endParaRPr/>
          </a:p>
          <a:p>
            <a:pPr indent="0" lvl="0" marL="0" rtl="0" algn="l">
              <a:spcBef>
                <a:spcPts val="0"/>
              </a:spcBef>
              <a:spcAft>
                <a:spcPts val="0"/>
              </a:spcAft>
              <a:buClr>
                <a:schemeClr val="dk1"/>
              </a:buClr>
              <a:buSzPts val="1100"/>
              <a:buFont typeface="Arial"/>
              <a:buNone/>
            </a:pPr>
            <a:r>
              <a:rPr lang="en"/>
              <a:t>SY1</a:t>
            </a:r>
            <a:endParaRPr/>
          </a:p>
          <a:p>
            <a:pPr indent="0" lvl="0" marL="0" rtl="0" algn="l">
              <a:spcBef>
                <a:spcPts val="0"/>
              </a:spcBef>
              <a:spcAft>
                <a:spcPts val="0"/>
              </a:spcAft>
              <a:buClr>
                <a:schemeClr val="dk1"/>
              </a:buClr>
              <a:buSzPts val="1100"/>
              <a:buFont typeface="Arial"/>
              <a:buNone/>
            </a:pPr>
            <a:r>
              <a:rPr lang="en"/>
              <a:t>SY4</a:t>
            </a:r>
            <a:endParaRPr/>
          </a:p>
          <a:p>
            <a:pPr indent="0" lvl="0" marL="0" rtl="0" algn="l">
              <a:spcBef>
                <a:spcPts val="0"/>
              </a:spcBef>
              <a:spcAft>
                <a:spcPts val="0"/>
              </a:spcAft>
              <a:buClr>
                <a:schemeClr val="dk1"/>
              </a:buClr>
              <a:buSzPts val="1100"/>
              <a:buFont typeface="Arial"/>
              <a:buNone/>
            </a:pPr>
            <a:r>
              <a:rPr lang="en"/>
              <a:t>sync</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ID           input             output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SY0        stereo           stereo</a:t>
            </a:r>
            <a:endParaRPr/>
          </a:p>
          <a:p>
            <a:pPr indent="0" lvl="0" marL="0" rtl="0" algn="l">
              <a:spcBef>
                <a:spcPts val="0"/>
              </a:spcBef>
              <a:spcAft>
                <a:spcPts val="0"/>
              </a:spcAft>
              <a:buClr>
                <a:schemeClr val="dk1"/>
              </a:buClr>
              <a:buSzPts val="1100"/>
              <a:buFont typeface="Arial"/>
              <a:buNone/>
            </a:pPr>
            <a:r>
              <a:rPr lang="en"/>
              <a:t>   SY1         stereo           mono/sync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SY2        sync              stereo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SY3        sync              mono/sync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SY4        mono/sync    stereo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SY5        mono/sync    mono/sync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is possible to sync </a:t>
            </a:r>
            <a:endParaRPr/>
          </a:p>
          <a:p>
            <a:pPr indent="0" lvl="0" marL="0" rtl="0" algn="l">
              <a:spcBef>
                <a:spcPts val="0"/>
              </a:spcBef>
              <a:spcAft>
                <a:spcPts val="0"/>
              </a:spcAft>
              <a:buClr>
                <a:schemeClr val="dk1"/>
              </a:buClr>
              <a:buSzPts val="1100"/>
              <a:buFont typeface="Arial"/>
              <a:buNone/>
            </a:pPr>
            <a:r>
              <a:rPr lang="en"/>
              <a:t>multiple pocket operators with a click track using line in and 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warning: sync levels should not exceed 5vpp (volt peak-to-peak).</a:t>
            </a:r>
            <a:endParaRPr/>
          </a:p>
          <a:p>
            <a:pPr indent="0" lvl="0" marL="0" rtl="0" algn="l">
              <a:spcBef>
                <a:spcPts val="0"/>
              </a:spcBef>
              <a:spcAft>
                <a:spcPts val="0"/>
              </a:spcAft>
              <a:buClr>
                <a:schemeClr val="dk1"/>
              </a:buClr>
              <a:buSzPts val="1100"/>
              <a:buFont typeface="Arial"/>
              <a:buNone/>
            </a:pPr>
            <a:r>
              <a:rPr lang="en"/>
              <a:t>connect a standard stereo audio cable between the units. the master unit will control the tempo of the sync unit.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hold record and press bpm on master unit to toggle sync modes. press repeatedly to toggle between different modes displayed in the upper right corner of the screen. press play on sync unit to wait for master clock sync. press play on master to start.</a:t>
            </a:r>
            <a:endParaRPr/>
          </a:p>
          <a:p>
            <a:pPr indent="0" lvl="0" marL="0" rtl="0" algn="l">
              <a:spcBef>
                <a:spcPts val="0"/>
              </a:spcBef>
              <a:spcAft>
                <a:spcPts val="0"/>
              </a:spcAft>
              <a:buClr>
                <a:schemeClr val="dk1"/>
              </a:buClr>
              <a:buSzPts val="1100"/>
              <a:buFont typeface="Arial"/>
              <a:buNone/>
            </a:pPr>
            <a:r>
              <a:rPr lang="en"/>
              <a:t>there are 5 sync modes. default mode is SY0.</a:t>
            </a:r>
            <a:endParaRPr/>
          </a:p>
          <a:p>
            <a:pPr indent="0" lvl="0" marL="0" rtl="0" algn="l">
              <a:spcBef>
                <a:spcPts val="0"/>
              </a:spcBef>
              <a:spcAft>
                <a:spcPts val="0"/>
              </a:spcAft>
              <a:buClr>
                <a:schemeClr val="dk1"/>
              </a:buClr>
              <a:buSzPts val="1100"/>
              <a:buFont typeface="Arial"/>
              <a:buNone/>
            </a:pPr>
            <a:r>
              <a:rPr lang="en"/>
              <a:t>when sync is used the signal will be split between audio (right) and sync (left).</a:t>
            </a:r>
            <a:endParaRPr/>
          </a:p>
          <a:p>
            <a:pPr indent="0" lvl="0" marL="0" rtl="0" algn="l">
              <a:spcBef>
                <a:spcPts val="0"/>
              </a:spcBef>
              <a:spcAft>
                <a:spcPts val="0"/>
              </a:spcAft>
              <a:buClr>
                <a:schemeClr val="dk1"/>
              </a:buClr>
              <a:buSzPts val="1100"/>
              <a:buFont typeface="Arial"/>
              <a:buNone/>
            </a:pPr>
            <a:r>
              <a:rPr lang="en"/>
              <a:t>sync scenarios</a:t>
            </a:r>
            <a:endParaRPr/>
          </a:p>
          <a:p>
            <a:pPr indent="0" lvl="0" marL="0" rtl="0" algn="l">
              <a:spcBef>
                <a:spcPts val="0"/>
              </a:spcBef>
              <a:spcAft>
                <a:spcPts val="0"/>
              </a:spcAft>
              <a:buClr>
                <a:schemeClr val="dk1"/>
              </a:buClr>
              <a:buSzPts val="1100"/>
              <a:buFont typeface="Arial"/>
              <a:buNone/>
            </a:pPr>
            <a:r>
              <a:rPr lang="en"/>
              <a:t>SY1</a:t>
            </a:r>
            <a:endParaRPr/>
          </a:p>
          <a:p>
            <a:pPr indent="0" lvl="0" marL="0" rtl="0" algn="l">
              <a:spcBef>
                <a:spcPts val="0"/>
              </a:spcBef>
              <a:spcAft>
                <a:spcPts val="0"/>
              </a:spcAft>
              <a:buClr>
                <a:schemeClr val="dk1"/>
              </a:buClr>
              <a:buSzPts val="1100"/>
              <a:buFont typeface="Arial"/>
              <a:buNone/>
            </a:pPr>
            <a:r>
              <a:rPr lang="en"/>
              <a:t>SY5</a:t>
            </a:r>
            <a:endParaRPr/>
          </a:p>
          <a:p>
            <a:pPr indent="0" lvl="0" marL="0" rtl="0" algn="l">
              <a:spcBef>
                <a:spcPts val="0"/>
              </a:spcBef>
              <a:spcAft>
                <a:spcPts val="0"/>
              </a:spcAft>
              <a:buClr>
                <a:schemeClr val="dk1"/>
              </a:buClr>
              <a:buSzPts val="1100"/>
              <a:buFont typeface="Arial"/>
              <a:buNone/>
            </a:pPr>
            <a:r>
              <a:rPr lang="en"/>
              <a:t>SY4</a:t>
            </a:r>
            <a:endParaRPr/>
          </a:p>
          <a:p>
            <a:pPr indent="0" lvl="0" marL="0" rtl="0" algn="l">
              <a:spcBef>
                <a:spcPts val="0"/>
              </a:spcBef>
              <a:spcAft>
                <a:spcPts val="0"/>
              </a:spcAft>
              <a:buClr>
                <a:schemeClr val="dk1"/>
              </a:buClr>
              <a:buSzPts val="1100"/>
              <a:buFont typeface="Arial"/>
              <a:buNone/>
            </a:pPr>
            <a:r>
              <a:rPr lang="en"/>
              <a:t>master</a:t>
            </a:r>
            <a:endParaRPr/>
          </a:p>
          <a:p>
            <a:pPr indent="0" lvl="0" marL="0" rtl="0" algn="l">
              <a:spcBef>
                <a:spcPts val="0"/>
              </a:spcBef>
              <a:spcAft>
                <a:spcPts val="0"/>
              </a:spcAft>
              <a:buClr>
                <a:schemeClr val="dk1"/>
              </a:buClr>
              <a:buSzPts val="1100"/>
              <a:buFont typeface="Arial"/>
              <a:buNone/>
            </a:pPr>
            <a:r>
              <a:rPr lang="en"/>
              <a:t>sync</a:t>
            </a:r>
            <a:endParaRPr/>
          </a:p>
          <a:p>
            <a:pPr indent="0" lvl="0" marL="0" rtl="0" algn="l">
              <a:spcBef>
                <a:spcPts val="0"/>
              </a:spcBef>
              <a:spcAft>
                <a:spcPts val="0"/>
              </a:spcAft>
              <a:buClr>
                <a:schemeClr val="dk1"/>
              </a:buClr>
              <a:buSzPts val="1100"/>
              <a:buFont typeface="Arial"/>
              <a:buNone/>
            </a:pPr>
            <a:r>
              <a:rPr lang="en"/>
              <a:t>sync</a:t>
            </a:r>
            <a:endParaRPr/>
          </a:p>
          <a:p>
            <a:pPr indent="0" lvl="0" marL="0" rtl="0" algn="l">
              <a:spcBef>
                <a:spcPts val="0"/>
              </a:spcBef>
              <a:spcAft>
                <a:spcPts val="0"/>
              </a:spcAft>
              <a:buClr>
                <a:schemeClr val="dk1"/>
              </a:buClr>
              <a:buSzPts val="1100"/>
              <a:buFont typeface="Arial"/>
              <a:buNone/>
            </a:pPr>
            <a:r>
              <a:rPr lang="en"/>
              <a:t>external</a:t>
            </a:r>
            <a:endParaRPr/>
          </a:p>
          <a:p>
            <a:pPr indent="0" lvl="0" marL="0" rtl="0" algn="l">
              <a:spcBef>
                <a:spcPts val="0"/>
              </a:spcBef>
              <a:spcAft>
                <a:spcPts val="0"/>
              </a:spcAft>
              <a:buClr>
                <a:schemeClr val="dk1"/>
              </a:buClr>
              <a:buSzPts val="1100"/>
              <a:buFont typeface="Arial"/>
              <a:buNone/>
            </a:pPr>
            <a:r>
              <a:rPr lang="en"/>
              <a:t>device</a:t>
            </a:r>
            <a:endParaRPr/>
          </a:p>
          <a:p>
            <a:pPr indent="0" lvl="0" marL="0" rtl="0" algn="l">
              <a:spcBef>
                <a:spcPts val="0"/>
              </a:spcBef>
              <a:spcAft>
                <a:spcPts val="0"/>
              </a:spcAft>
              <a:buClr>
                <a:schemeClr val="dk1"/>
              </a:buClr>
              <a:buSzPts val="1100"/>
              <a:buFont typeface="Arial"/>
              <a:buNone/>
            </a:pPr>
            <a:r>
              <a:rPr lang="en"/>
              <a:t>SY2</a:t>
            </a:r>
            <a:endParaRPr/>
          </a:p>
          <a:p>
            <a:pPr indent="0" lvl="0" marL="0" rtl="0" algn="l">
              <a:spcBef>
                <a:spcPts val="0"/>
              </a:spcBef>
              <a:spcAft>
                <a:spcPts val="0"/>
              </a:spcAft>
              <a:buClr>
                <a:schemeClr val="dk1"/>
              </a:buClr>
              <a:buSzPts val="1100"/>
              <a:buFont typeface="Arial"/>
              <a:buNone/>
            </a:pPr>
            <a:r>
              <a:rPr lang="en"/>
              <a:t>master</a:t>
            </a:r>
            <a:endParaRPr/>
          </a:p>
          <a:p>
            <a:pPr indent="0" lvl="0" marL="0" rtl="0" algn="l">
              <a:spcBef>
                <a:spcPts val="0"/>
              </a:spcBef>
              <a:spcAft>
                <a:spcPts val="0"/>
              </a:spcAft>
              <a:buClr>
                <a:schemeClr val="dk1"/>
              </a:buClr>
              <a:buSzPts val="1100"/>
              <a:buFont typeface="Arial"/>
              <a:buNone/>
            </a:pPr>
            <a:r>
              <a:rPr lang="en"/>
              <a:t>sync</a:t>
            </a:r>
            <a:endParaRPr/>
          </a:p>
          <a:p>
            <a:pPr indent="0" lvl="0" marL="0" rtl="0" algn="l">
              <a:spcBef>
                <a:spcPts val="0"/>
              </a:spcBef>
              <a:spcAft>
                <a:spcPts val="0"/>
              </a:spcAft>
              <a:buClr>
                <a:schemeClr val="dk1"/>
              </a:buClr>
              <a:buSzPts val="1100"/>
              <a:buFont typeface="Arial"/>
              <a:buNone/>
            </a:pPr>
            <a:r>
              <a:rPr lang="en"/>
              <a:t>example A: sync three pocket operator units.</a:t>
            </a:r>
            <a:endParaRPr/>
          </a:p>
          <a:p>
            <a:pPr indent="0" lvl="0" marL="0" rtl="0" algn="l">
              <a:spcBef>
                <a:spcPts val="0"/>
              </a:spcBef>
              <a:spcAft>
                <a:spcPts val="0"/>
              </a:spcAft>
              <a:buClr>
                <a:schemeClr val="dk1"/>
              </a:buClr>
              <a:buSzPts val="1100"/>
              <a:buFont typeface="Arial"/>
              <a:buNone/>
            </a:pPr>
            <a:r>
              <a:rPr lang="en"/>
              <a:t>chain: PO-12 &gt; PO-24 &gt; PO-33</a:t>
            </a:r>
            <a:endParaRPr/>
          </a:p>
          <a:p>
            <a:pPr indent="0" lvl="0" marL="0" rtl="0" algn="l">
              <a:spcBef>
                <a:spcPts val="0"/>
              </a:spcBef>
              <a:spcAft>
                <a:spcPts val="0"/>
              </a:spcAft>
              <a:buClr>
                <a:schemeClr val="dk1"/>
              </a:buClr>
              <a:buSzPts val="1100"/>
              <a:buFont typeface="Arial"/>
              <a:buNone/>
            </a:pPr>
            <a:r>
              <a:rPr lang="en"/>
              <a:t>example B: sync external device such as volca, iPhone, computer or synckontrol to PO-33.</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external</a:t>
            </a:r>
            <a:endParaRPr/>
          </a:p>
          <a:p>
            <a:pPr indent="0" lvl="0" marL="0" rtl="0" algn="l">
              <a:spcBef>
                <a:spcPts val="0"/>
              </a:spcBef>
              <a:spcAft>
                <a:spcPts val="0"/>
              </a:spcAft>
              <a:buClr>
                <a:schemeClr val="dk1"/>
              </a:buClr>
              <a:buSzPts val="1100"/>
              <a:buFont typeface="Arial"/>
              <a:buNone/>
            </a:pPr>
            <a:r>
              <a:rPr lang="en"/>
              <a:t>SY3</a:t>
            </a:r>
            <a:endParaRPr/>
          </a:p>
          <a:p>
            <a:pPr indent="0" lvl="0" marL="0" rtl="0" algn="l">
              <a:spcBef>
                <a:spcPts val="0"/>
              </a:spcBef>
              <a:spcAft>
                <a:spcPts val="0"/>
              </a:spcAft>
              <a:buClr>
                <a:schemeClr val="dk1"/>
              </a:buClr>
              <a:buSzPts val="1100"/>
              <a:buFont typeface="Arial"/>
              <a:buNone/>
            </a:pPr>
            <a:r>
              <a:rPr lang="en"/>
              <a:t>SY4</a:t>
            </a:r>
            <a:endParaRPr/>
          </a:p>
          <a:p>
            <a:pPr indent="0" lvl="0" marL="0" rtl="0" algn="l">
              <a:spcBef>
                <a:spcPts val="0"/>
              </a:spcBef>
              <a:spcAft>
                <a:spcPts val="0"/>
              </a:spcAft>
              <a:buClr>
                <a:schemeClr val="dk1"/>
              </a:buClr>
              <a:buSzPts val="1100"/>
              <a:buFont typeface="Arial"/>
              <a:buNone/>
            </a:pPr>
            <a:r>
              <a:rPr lang="en"/>
              <a:t>device</a:t>
            </a:r>
            <a:endParaRPr/>
          </a:p>
          <a:p>
            <a:pPr indent="0" lvl="0" marL="0" rtl="0" algn="l">
              <a:spcBef>
                <a:spcPts val="0"/>
              </a:spcBef>
              <a:spcAft>
                <a:spcPts val="0"/>
              </a:spcAft>
              <a:buClr>
                <a:schemeClr val="dk1"/>
              </a:buClr>
              <a:buSzPts val="1100"/>
              <a:buFont typeface="Arial"/>
              <a:buNone/>
            </a:pPr>
            <a:r>
              <a:rPr lang="en"/>
              <a:t>master</a:t>
            </a:r>
            <a:endParaRPr/>
          </a:p>
          <a:p>
            <a:pPr indent="0" lvl="0" marL="0" rtl="0" algn="l">
              <a:spcBef>
                <a:spcPts val="0"/>
              </a:spcBef>
              <a:spcAft>
                <a:spcPts val="0"/>
              </a:spcAft>
              <a:buClr>
                <a:schemeClr val="dk1"/>
              </a:buClr>
              <a:buSzPts val="1100"/>
              <a:buFont typeface="Arial"/>
              <a:buNone/>
            </a:pPr>
            <a:r>
              <a:rPr lang="en"/>
              <a:t>sync</a:t>
            </a:r>
            <a:endParaRPr/>
          </a:p>
          <a:p>
            <a:pPr indent="0" lvl="0" marL="0" rtl="0" algn="l">
              <a:spcBef>
                <a:spcPts val="0"/>
              </a:spcBef>
              <a:spcAft>
                <a:spcPts val="0"/>
              </a:spcAft>
              <a:buClr>
                <a:schemeClr val="dk1"/>
              </a:buClr>
              <a:buSzPts val="1100"/>
              <a:buFont typeface="Arial"/>
              <a:buNone/>
            </a:pPr>
            <a:r>
              <a:rPr lang="en"/>
              <a:t>sync</a:t>
            </a:r>
            <a:endParaRPr/>
          </a:p>
          <a:p>
            <a:pPr indent="0" lvl="0" marL="0" rtl="0" algn="l">
              <a:spcBef>
                <a:spcPts val="0"/>
              </a:spcBef>
              <a:spcAft>
                <a:spcPts val="0"/>
              </a:spcAft>
              <a:buClr>
                <a:schemeClr val="dk1"/>
              </a:buClr>
              <a:buSzPts val="1100"/>
              <a:buFont typeface="Arial"/>
              <a:buNone/>
            </a:pPr>
            <a:r>
              <a:rPr lang="en"/>
              <a:t>SY1</a:t>
            </a:r>
            <a:endParaRPr/>
          </a:p>
          <a:p>
            <a:pPr indent="0" lvl="0" marL="0" rtl="0" algn="l">
              <a:spcBef>
                <a:spcPts val="0"/>
              </a:spcBef>
              <a:spcAft>
                <a:spcPts val="0"/>
              </a:spcAft>
              <a:buClr>
                <a:schemeClr val="dk1"/>
              </a:buClr>
              <a:buSzPts val="1100"/>
              <a:buFont typeface="Arial"/>
              <a:buNone/>
            </a:pPr>
            <a:r>
              <a:rPr lang="en"/>
              <a:t>device</a:t>
            </a:r>
            <a:endParaRPr/>
          </a:p>
          <a:p>
            <a:pPr indent="0" lvl="0" marL="0" rtl="0" algn="l">
              <a:spcBef>
                <a:spcPts val="0"/>
              </a:spcBef>
              <a:spcAft>
                <a:spcPts val="0"/>
              </a:spcAft>
              <a:buClr>
                <a:schemeClr val="dk1"/>
              </a:buClr>
              <a:buSzPts val="1100"/>
              <a:buFont typeface="Arial"/>
              <a:buNone/>
            </a:pPr>
            <a:r>
              <a:rPr lang="en"/>
              <a:t>external</a:t>
            </a:r>
            <a:endParaRPr/>
          </a:p>
          <a:p>
            <a:pPr indent="0" lvl="0" marL="0" rtl="0" algn="l">
              <a:spcBef>
                <a:spcPts val="0"/>
              </a:spcBef>
              <a:spcAft>
                <a:spcPts val="0"/>
              </a:spcAft>
              <a:buClr>
                <a:schemeClr val="dk1"/>
              </a:buClr>
              <a:buSzPts val="1100"/>
              <a:buFont typeface="Arial"/>
              <a:buNone/>
            </a:pPr>
            <a:r>
              <a:rPr lang="en"/>
              <a:t>sync</a:t>
            </a:r>
            <a:endParaRPr/>
          </a:p>
          <a:p>
            <a:pPr indent="0" lvl="0" marL="0" rtl="0" algn="l">
              <a:spcBef>
                <a:spcPts val="0"/>
              </a:spcBef>
              <a:spcAft>
                <a:spcPts val="0"/>
              </a:spcAft>
              <a:buClr>
                <a:schemeClr val="dk1"/>
              </a:buClr>
              <a:buSzPts val="1100"/>
              <a:buFont typeface="Arial"/>
              <a:buNone/>
            </a:pPr>
            <a:r>
              <a:rPr lang="en"/>
              <a:t>audio</a:t>
            </a:r>
            <a:endParaRPr/>
          </a:p>
          <a:p>
            <a:pPr indent="0" lvl="0" marL="0" rtl="0" algn="l">
              <a:spcBef>
                <a:spcPts val="0"/>
              </a:spcBef>
              <a:spcAft>
                <a:spcPts val="0"/>
              </a:spcAft>
              <a:buClr>
                <a:schemeClr val="dk1"/>
              </a:buClr>
              <a:buSzPts val="1100"/>
              <a:buFont typeface="Arial"/>
              <a:buNone/>
            </a:pPr>
            <a:r>
              <a:rPr lang="en"/>
              <a:t>master</a:t>
            </a:r>
            <a:endParaRPr/>
          </a:p>
          <a:p>
            <a:pPr indent="0" lvl="0" marL="0" rtl="0" algn="l">
              <a:spcBef>
                <a:spcPts val="0"/>
              </a:spcBef>
              <a:spcAft>
                <a:spcPts val="0"/>
              </a:spcAft>
              <a:buClr>
                <a:schemeClr val="dk1"/>
              </a:buClr>
              <a:buSzPts val="1100"/>
              <a:buFont typeface="Arial"/>
              <a:buNone/>
            </a:pPr>
            <a:r>
              <a:rPr lang="en"/>
              <a:t>sync</a:t>
            </a:r>
            <a:endParaRPr/>
          </a:p>
          <a:p>
            <a:pPr indent="0" lvl="0" marL="0" rtl="0" algn="l">
              <a:spcBef>
                <a:spcPts val="0"/>
              </a:spcBef>
              <a:spcAft>
                <a:spcPts val="0"/>
              </a:spcAft>
              <a:buClr>
                <a:schemeClr val="dk1"/>
              </a:buClr>
              <a:buSzPts val="1100"/>
              <a:buFont typeface="Arial"/>
              <a:buNone/>
            </a:pPr>
            <a:r>
              <a:rPr lang="en"/>
              <a:t>example C: sync an external device to two pocket operator units.</a:t>
            </a:r>
            <a:endParaRPr/>
          </a:p>
          <a:p>
            <a:pPr indent="0" lvl="0" marL="0" rtl="0" algn="l">
              <a:spcBef>
                <a:spcPts val="0"/>
              </a:spcBef>
              <a:spcAft>
                <a:spcPts val="0"/>
              </a:spcAft>
              <a:buClr>
                <a:schemeClr val="dk1"/>
              </a:buClr>
              <a:buSzPts val="1100"/>
              <a:buFont typeface="Arial"/>
              <a:buNone/>
            </a:pPr>
            <a:r>
              <a:rPr lang="en"/>
              <a:t>example D: sync PO-33 to an external device.</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mount the pro case (optional)</a:t>
            </a:r>
            <a:endParaRPr/>
          </a:p>
          <a:p>
            <a:pPr indent="0" lvl="0" marL="0" rtl="0" algn="l">
              <a:spcBef>
                <a:spcPts val="0"/>
              </a:spcBef>
              <a:spcAft>
                <a:spcPts val="0"/>
              </a:spcAft>
              <a:buClr>
                <a:schemeClr val="dk1"/>
              </a:buClr>
              <a:buSzPts val="1100"/>
              <a:buFont typeface="Arial"/>
              <a:buNone/>
            </a:pPr>
            <a:r>
              <a:rPr lang="en"/>
              <a:t>make sure</a:t>
            </a:r>
            <a:endParaRPr/>
          </a:p>
          <a:p>
            <a:pPr indent="0" lvl="0" marL="0" rtl="0" algn="l">
              <a:spcBef>
                <a:spcPts val="0"/>
              </a:spcBef>
              <a:spcAft>
                <a:spcPts val="0"/>
              </a:spcAft>
              <a:buClr>
                <a:schemeClr val="dk1"/>
              </a:buClr>
              <a:buSzPts val="1100"/>
              <a:buFont typeface="Arial"/>
              <a:buNone/>
            </a:pPr>
            <a:r>
              <a:rPr lang="en"/>
              <a:t>the folding stand </a:t>
            </a:r>
            <a:endParaRPr/>
          </a:p>
          <a:p>
            <a:pPr indent="0" lvl="0" marL="0" rtl="0" algn="l">
              <a:spcBef>
                <a:spcPts val="0"/>
              </a:spcBef>
              <a:spcAft>
                <a:spcPts val="0"/>
              </a:spcAft>
              <a:buClr>
                <a:schemeClr val="dk1"/>
              </a:buClr>
              <a:buSzPts val="1100"/>
              <a:buFont typeface="Arial"/>
              <a:buNone/>
            </a:pPr>
            <a:r>
              <a:rPr lang="en"/>
              <a:t>is also removed.</a:t>
            </a:r>
            <a:endParaRPr/>
          </a:p>
          <a:p>
            <a:pPr indent="0" lvl="0" marL="0" rtl="0" algn="l">
              <a:spcBef>
                <a:spcPts val="0"/>
              </a:spcBef>
              <a:spcAft>
                <a:spcPts val="0"/>
              </a:spcAft>
              <a:buClr>
                <a:schemeClr val="dk1"/>
              </a:buClr>
              <a:buSzPts val="1100"/>
              <a:buFont typeface="Arial"/>
              <a:buNone/>
            </a:pPr>
            <a:r>
              <a:rPr lang="en"/>
              <a:t>break away</a:t>
            </a:r>
            <a:endParaRPr/>
          </a:p>
          <a:p>
            <a:pPr indent="0" lvl="0" marL="0" rtl="0" algn="l">
              <a:spcBef>
                <a:spcPts val="0"/>
              </a:spcBef>
              <a:spcAft>
                <a:spcPts val="0"/>
              </a:spcAft>
              <a:buClr>
                <a:schemeClr val="dk1"/>
              </a:buClr>
              <a:buSzPts val="1100"/>
              <a:buFont typeface="Arial"/>
              <a:buNone/>
            </a:pPr>
            <a:r>
              <a:rPr lang="en"/>
              <a:t>hanger</a:t>
            </a:r>
            <a:endParaRPr/>
          </a:p>
          <a:p>
            <a:pPr indent="0" lvl="0" marL="0" rtl="0" algn="l">
              <a:spcBef>
                <a:spcPts val="0"/>
              </a:spcBef>
              <a:spcAft>
                <a:spcPts val="0"/>
              </a:spcAft>
              <a:buClr>
                <a:schemeClr val="dk1"/>
              </a:buClr>
              <a:buSzPts val="1100"/>
              <a:buFont typeface="Arial"/>
              <a:buNone/>
            </a:pPr>
            <a:r>
              <a:rPr lang="en"/>
              <a:t>don't have </a:t>
            </a:r>
            <a:endParaRPr/>
          </a:p>
          <a:p>
            <a:pPr indent="0" lvl="0" marL="0" rtl="0" algn="l">
              <a:spcBef>
                <a:spcPts val="0"/>
              </a:spcBef>
              <a:spcAft>
                <a:spcPts val="0"/>
              </a:spcAft>
              <a:buClr>
                <a:schemeClr val="dk1"/>
              </a:buClr>
              <a:buSzPts val="1100"/>
              <a:buFont typeface="Arial"/>
              <a:buNone/>
            </a:pPr>
            <a:r>
              <a:rPr lang="en"/>
              <a:t>a pro case?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buy here.</a:t>
            </a:r>
            <a:endParaRPr/>
          </a:p>
          <a:p>
            <a:pPr indent="0" lvl="0" marL="0" rtl="0" algn="l">
              <a:spcBef>
                <a:spcPts val="0"/>
              </a:spcBef>
              <a:spcAft>
                <a:spcPts val="0"/>
              </a:spcAft>
              <a:buClr>
                <a:schemeClr val="dk1"/>
              </a:buClr>
              <a:buSzPts val="1100"/>
              <a:buFont typeface="Arial"/>
              <a:buNone/>
            </a:pPr>
            <a:r>
              <a:rPr lang="en"/>
              <a:t>to mount the pro case to a pocket operator, </a:t>
            </a:r>
            <a:endParaRPr/>
          </a:p>
          <a:p>
            <a:pPr indent="0" lvl="0" marL="0" rtl="0" algn="l">
              <a:spcBef>
                <a:spcPts val="0"/>
              </a:spcBef>
              <a:spcAft>
                <a:spcPts val="0"/>
              </a:spcAft>
              <a:buClr>
                <a:schemeClr val="dk1"/>
              </a:buClr>
              <a:buSzPts val="1100"/>
              <a:buFont typeface="Arial"/>
              <a:buNone/>
            </a:pPr>
            <a:r>
              <a:rPr lang="en"/>
              <a:t>first you need to break away the hanger and remove </a:t>
            </a:r>
            <a:endParaRPr/>
          </a:p>
          <a:p>
            <a:pPr indent="0" lvl="0" marL="0" rtl="0" algn="l">
              <a:spcBef>
                <a:spcPts val="0"/>
              </a:spcBef>
              <a:spcAft>
                <a:spcPts val="0"/>
              </a:spcAft>
              <a:buClr>
                <a:schemeClr val="dk1"/>
              </a:buClr>
              <a:buSzPts val="1100"/>
              <a:buFont typeface="Arial"/>
              <a:buNone/>
            </a:pPr>
            <a:r>
              <a:rPr lang="en"/>
              <a:t>the folding stand.</a:t>
            </a:r>
            <a:endParaRPr/>
          </a:p>
          <a:p>
            <a:pPr indent="0" lvl="0" marL="0" rtl="0" algn="l">
              <a:spcBef>
                <a:spcPts val="0"/>
              </a:spcBef>
              <a:spcAft>
                <a:spcPts val="0"/>
              </a:spcAft>
              <a:buClr>
                <a:schemeClr val="dk1"/>
              </a:buClr>
              <a:buSzPts val="1100"/>
              <a:buFont typeface="Arial"/>
              <a:buNone/>
            </a:pPr>
            <a:r>
              <a:rPr lang="en"/>
              <a:t>wrap the pro case around the edges of the unit. make sure the edges of the case is tightly fit.</a:t>
            </a:r>
            <a:endParaRPr/>
          </a:p>
          <a:p>
            <a:pPr indent="0" lvl="0" marL="0" rtl="0" algn="l">
              <a:spcBef>
                <a:spcPts val="0"/>
              </a:spcBef>
              <a:spcAft>
                <a:spcPts val="0"/>
              </a:spcAft>
              <a:buClr>
                <a:schemeClr val="dk1"/>
              </a:buClr>
              <a:buSzPts val="1100"/>
              <a:buFont typeface="Arial"/>
              <a:buNone/>
            </a:pPr>
            <a:r>
              <a:rPr lang="en"/>
              <a:t>newsletter   stores   privacy   terms and conditions   press   contact</a:t>
            </a:r>
            <a:endParaRPr/>
          </a:p>
          <a:p>
            <a:pPr indent="0" lvl="0" marL="0" rtl="0" algn="l">
              <a:spcBef>
                <a:spcPts val="0"/>
              </a:spcBef>
              <a:spcAft>
                <a:spcPts val="0"/>
              </a:spcAft>
              <a:buClr>
                <a:schemeClr val="dk1"/>
              </a:buClr>
              <a:buSzPts val="1100"/>
              <a:buFont typeface="Arial"/>
              <a:buNone/>
            </a:pPr>
            <a:r>
              <a:rPr lang="en"/>
              <a:t>©2023 teenage engineering</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Text">
  <p:cSld name="Content-Block_Text">
    <p:spTree>
      <p:nvGrpSpPr>
        <p:cNvPr id="12" name="Shape 12"/>
        <p:cNvGrpSpPr/>
        <p:nvPr/>
      </p:nvGrpSpPr>
      <p:grpSpPr>
        <a:xfrm>
          <a:off x="0" y="0"/>
          <a:ext cx="0" cy="0"/>
          <a:chOff x="0" y="0"/>
          <a:chExt cx="0" cy="0"/>
        </a:xfrm>
      </p:grpSpPr>
      <p:sp>
        <p:nvSpPr>
          <p:cNvPr id="13" name="Google Shape;13;p2"/>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 name="Google Shape;14;p2"/>
          <p:cNvSpPr txBox="1"/>
          <p:nvPr>
            <p:ph idx="1" type="body"/>
          </p:nvPr>
        </p:nvSpPr>
        <p:spPr>
          <a:xfrm>
            <a:off x="472679" y="1213866"/>
            <a:ext cx="8209500" cy="2907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 name="Google Shape;15;p2"/>
          <p:cNvSpPr txBox="1"/>
          <p:nvPr>
            <p:ph idx="2" type="body"/>
          </p:nvPr>
        </p:nvSpPr>
        <p:spPr>
          <a:xfrm>
            <a:off x="5424678" y="4819260"/>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 name="Google Shape;16;p2"/>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col_Text_Pic">
  <p:cSld name="Content-2 col_Text_Pic">
    <p:spTree>
      <p:nvGrpSpPr>
        <p:cNvPr id="17" name="Shape 17"/>
        <p:cNvGrpSpPr/>
        <p:nvPr/>
      </p:nvGrpSpPr>
      <p:grpSpPr>
        <a:xfrm>
          <a:off x="0" y="0"/>
          <a:ext cx="0" cy="0"/>
          <a:chOff x="0" y="0"/>
          <a:chExt cx="0" cy="0"/>
        </a:xfrm>
      </p:grpSpPr>
      <p:sp>
        <p:nvSpPr>
          <p:cNvPr id="18" name="Google Shape;18;p3"/>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 name="Google Shape;19;p3"/>
          <p:cNvSpPr txBox="1"/>
          <p:nvPr>
            <p:ph idx="1" type="body"/>
          </p:nvPr>
        </p:nvSpPr>
        <p:spPr>
          <a:xfrm>
            <a:off x="473202" y="1213866"/>
            <a:ext cx="4910400" cy="2907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 name="Google Shape;20;p3"/>
          <p:cNvSpPr/>
          <p:nvPr>
            <p:ph idx="2" type="pic"/>
          </p:nvPr>
        </p:nvSpPr>
        <p:spPr>
          <a:xfrm>
            <a:off x="5548122" y="1214438"/>
            <a:ext cx="3141000" cy="2907600"/>
          </a:xfrm>
          <a:prstGeom prst="rect">
            <a:avLst/>
          </a:prstGeom>
          <a:noFill/>
          <a:ln>
            <a:noFill/>
          </a:ln>
        </p:spPr>
      </p:sp>
      <p:sp>
        <p:nvSpPr>
          <p:cNvPr id="21" name="Google Shape;21;p3"/>
          <p:cNvSpPr txBox="1"/>
          <p:nvPr>
            <p:ph idx="3"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 name="Google Shape;22;p3"/>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2 col_Text_Chart">
  <p:cSld name="Content-2 col_Text_Chart">
    <p:spTree>
      <p:nvGrpSpPr>
        <p:cNvPr id="23" name="Shape 23"/>
        <p:cNvGrpSpPr/>
        <p:nvPr/>
      </p:nvGrpSpPr>
      <p:grpSpPr>
        <a:xfrm>
          <a:off x="0" y="0"/>
          <a:ext cx="0" cy="0"/>
          <a:chOff x="0" y="0"/>
          <a:chExt cx="0" cy="0"/>
        </a:xfrm>
      </p:grpSpPr>
      <p:sp>
        <p:nvSpPr>
          <p:cNvPr id="24" name="Google Shape;24;p4"/>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 name="Google Shape;25;p4"/>
          <p:cNvSpPr txBox="1"/>
          <p:nvPr>
            <p:ph idx="1" type="body"/>
          </p:nvPr>
        </p:nvSpPr>
        <p:spPr>
          <a:xfrm>
            <a:off x="472679" y="1213866"/>
            <a:ext cx="4911300" cy="2907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400"/>
              <a:buNone/>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 name="Google Shape;26;p4"/>
          <p:cNvSpPr/>
          <p:nvPr>
            <p:ph idx="2" type="chart"/>
          </p:nvPr>
        </p:nvSpPr>
        <p:spPr>
          <a:xfrm>
            <a:off x="5548122" y="1213866"/>
            <a:ext cx="3141000" cy="290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 name="Google Shape;27;p4"/>
          <p:cNvSpPr txBox="1"/>
          <p:nvPr>
            <p:ph idx="3"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 name="Google Shape;28;p4"/>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Pic">
  <p:cSld name="Content-Block_Pic">
    <p:spTree>
      <p:nvGrpSpPr>
        <p:cNvPr id="29" name="Shape 29"/>
        <p:cNvGrpSpPr/>
        <p:nvPr/>
      </p:nvGrpSpPr>
      <p:grpSpPr>
        <a:xfrm>
          <a:off x="0" y="0"/>
          <a:ext cx="0" cy="0"/>
          <a:chOff x="0" y="0"/>
          <a:chExt cx="0" cy="0"/>
        </a:xfrm>
      </p:grpSpPr>
      <p:sp>
        <p:nvSpPr>
          <p:cNvPr id="30" name="Google Shape;30;p5"/>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 name="Google Shape;31;p5"/>
          <p:cNvSpPr/>
          <p:nvPr>
            <p:ph idx="2" type="pic"/>
          </p:nvPr>
        </p:nvSpPr>
        <p:spPr>
          <a:xfrm>
            <a:off x="472679" y="1213866"/>
            <a:ext cx="8209500" cy="2907900"/>
          </a:xfrm>
          <a:prstGeom prst="rect">
            <a:avLst/>
          </a:prstGeom>
          <a:noFill/>
          <a:ln>
            <a:noFill/>
          </a:ln>
        </p:spPr>
      </p:sp>
      <p:sp>
        <p:nvSpPr>
          <p:cNvPr id="32" name="Google Shape;32;p5"/>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 name="Google Shape;33;p5"/>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Chart">
  <p:cSld name="Content-Block_Chart">
    <p:spTree>
      <p:nvGrpSpPr>
        <p:cNvPr id="34" name="Shape 34"/>
        <p:cNvGrpSpPr/>
        <p:nvPr/>
      </p:nvGrpSpPr>
      <p:grpSpPr>
        <a:xfrm>
          <a:off x="0" y="0"/>
          <a:ext cx="0" cy="0"/>
          <a:chOff x="0" y="0"/>
          <a:chExt cx="0" cy="0"/>
        </a:xfrm>
      </p:grpSpPr>
      <p:sp>
        <p:nvSpPr>
          <p:cNvPr id="35" name="Google Shape;35;p6"/>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 name="Google Shape;36;p6"/>
          <p:cNvSpPr/>
          <p:nvPr>
            <p:ph idx="2" type="chart"/>
          </p:nvPr>
        </p:nvSpPr>
        <p:spPr>
          <a:xfrm>
            <a:off x="472679" y="1213866"/>
            <a:ext cx="8209500" cy="290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 name="Google Shape;37;p6"/>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 name="Google Shape;38;p6"/>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Block_Table">
  <p:cSld name="Content-Block_Table">
    <p:spTree>
      <p:nvGrpSpPr>
        <p:cNvPr id="39" name="Shape 39"/>
        <p:cNvGrpSpPr/>
        <p:nvPr/>
      </p:nvGrpSpPr>
      <p:grpSpPr>
        <a:xfrm>
          <a:off x="0" y="0"/>
          <a:ext cx="0" cy="0"/>
          <a:chOff x="0" y="0"/>
          <a:chExt cx="0" cy="0"/>
        </a:xfrm>
      </p:grpSpPr>
      <p:sp>
        <p:nvSpPr>
          <p:cNvPr id="40" name="Google Shape;40;p7"/>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881C1C"/>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 name="Google Shape;41;p7"/>
          <p:cNvSpPr txBox="1"/>
          <p:nvPr>
            <p:ph idx="1" type="body"/>
          </p:nvPr>
        </p:nvSpPr>
        <p:spPr>
          <a:xfrm>
            <a:off x="5424678" y="4821174"/>
            <a:ext cx="2811900" cy="150900"/>
          </a:xfrm>
          <a:prstGeom prst="rect">
            <a:avLst/>
          </a:prstGeom>
          <a:noFill/>
          <a:ln>
            <a:noFill/>
          </a:ln>
        </p:spPr>
        <p:txBody>
          <a:bodyPr anchorCtr="0" anchor="ctr" bIns="34275" lIns="68575" spcFirstLastPara="1" rIns="68575" wrap="square" tIns="34275">
            <a:noAutofit/>
          </a:bodyPr>
          <a:lstStyle>
            <a:lvl1pPr indent="-228600" lvl="0" marL="457200" rtl="0" algn="r">
              <a:lnSpc>
                <a:spcPct val="90000"/>
              </a:lnSpc>
              <a:spcBef>
                <a:spcPts val="800"/>
              </a:spcBef>
              <a:spcAft>
                <a:spcPts val="0"/>
              </a:spcAft>
              <a:buClr>
                <a:srgbClr val="A5A5A5"/>
              </a:buClr>
              <a:buSzPts val="900"/>
              <a:buNone/>
              <a:defRPr b="0" sz="900">
                <a:solidFill>
                  <a:srgbClr val="A5A5A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 name="Google Shape;42;p7"/>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8"/>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 name="Google Shape;45;p8"/>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46" name="Google Shape;46;p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University of Massachusetts Amherst" id="6" name="Google Shape;6;p1"/>
          <p:cNvPicPr preferRelativeResize="0"/>
          <p:nvPr/>
        </p:nvPicPr>
        <p:blipFill rotWithShape="1">
          <a:blip r:embed="rId1">
            <a:alphaModFix/>
          </a:blip>
          <a:srcRect b="0" l="0" r="0" t="0"/>
          <a:stretch/>
        </p:blipFill>
        <p:spPr>
          <a:xfrm>
            <a:off x="381500" y="4719540"/>
            <a:ext cx="874211" cy="229137"/>
          </a:xfrm>
          <a:prstGeom prst="rect">
            <a:avLst/>
          </a:prstGeom>
          <a:noFill/>
          <a:ln>
            <a:noFill/>
          </a:ln>
        </p:spPr>
      </p:pic>
      <p:sp>
        <p:nvSpPr>
          <p:cNvPr id="7" name="Google Shape;7;p1"/>
          <p:cNvSpPr txBox="1"/>
          <p:nvPr>
            <p:ph type="title"/>
          </p:nvPr>
        </p:nvSpPr>
        <p:spPr>
          <a:xfrm>
            <a:off x="473202" y="555498"/>
            <a:ext cx="8208900" cy="5145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881C1C"/>
              </a:buClr>
              <a:buSzPts val="3300"/>
              <a:buFont typeface="Arial"/>
              <a:buNone/>
              <a:defRPr b="1" i="0" sz="3300" u="none" cap="none" strike="noStrike">
                <a:solidFill>
                  <a:srgbClr val="881C1C"/>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 name="Google Shape;8;p1"/>
          <p:cNvSpPr txBox="1"/>
          <p:nvPr>
            <p:ph idx="1" type="body"/>
          </p:nvPr>
        </p:nvSpPr>
        <p:spPr>
          <a:xfrm>
            <a:off x="473202" y="1213866"/>
            <a:ext cx="8208900" cy="29079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2pPr>
            <a:lvl3pPr indent="-285750" lvl="2" marL="13716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8263890" y="4822282"/>
            <a:ext cx="723000" cy="12390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sz="900">
                <a:solidFill>
                  <a:srgbClr val="A5A5A5"/>
                </a:solidFill>
                <a:latin typeface="Arial"/>
                <a:ea typeface="Arial"/>
                <a:cs typeface="Arial"/>
                <a:sym typeface="Arial"/>
              </a:defRPr>
            </a:lvl1pPr>
            <a:lvl2pPr indent="0" lvl="1" marL="0" marR="0" rtl="0" algn="l">
              <a:spcBef>
                <a:spcPts val="0"/>
              </a:spcBef>
              <a:buNone/>
              <a:defRPr sz="900">
                <a:solidFill>
                  <a:srgbClr val="A5A5A5"/>
                </a:solidFill>
                <a:latin typeface="Arial"/>
                <a:ea typeface="Arial"/>
                <a:cs typeface="Arial"/>
                <a:sym typeface="Arial"/>
              </a:defRPr>
            </a:lvl2pPr>
            <a:lvl3pPr indent="0" lvl="2" marL="0" marR="0" rtl="0" algn="l">
              <a:spcBef>
                <a:spcPts val="0"/>
              </a:spcBef>
              <a:buNone/>
              <a:defRPr sz="900">
                <a:solidFill>
                  <a:srgbClr val="A5A5A5"/>
                </a:solidFill>
                <a:latin typeface="Arial"/>
                <a:ea typeface="Arial"/>
                <a:cs typeface="Arial"/>
                <a:sym typeface="Arial"/>
              </a:defRPr>
            </a:lvl3pPr>
            <a:lvl4pPr indent="0" lvl="3" marL="0" marR="0" rtl="0" algn="l">
              <a:spcBef>
                <a:spcPts val="0"/>
              </a:spcBef>
              <a:buNone/>
              <a:defRPr sz="900">
                <a:solidFill>
                  <a:srgbClr val="A5A5A5"/>
                </a:solidFill>
                <a:latin typeface="Arial"/>
                <a:ea typeface="Arial"/>
                <a:cs typeface="Arial"/>
                <a:sym typeface="Arial"/>
              </a:defRPr>
            </a:lvl4pPr>
            <a:lvl5pPr indent="0" lvl="4" marL="0" marR="0" rtl="0" algn="l">
              <a:spcBef>
                <a:spcPts val="0"/>
              </a:spcBef>
              <a:buNone/>
              <a:defRPr sz="900">
                <a:solidFill>
                  <a:srgbClr val="A5A5A5"/>
                </a:solidFill>
                <a:latin typeface="Arial"/>
                <a:ea typeface="Arial"/>
                <a:cs typeface="Arial"/>
                <a:sym typeface="Arial"/>
              </a:defRPr>
            </a:lvl5pPr>
            <a:lvl6pPr indent="0" lvl="5" marL="0" marR="0" rtl="0" algn="l">
              <a:spcBef>
                <a:spcPts val="0"/>
              </a:spcBef>
              <a:buNone/>
              <a:defRPr sz="900">
                <a:solidFill>
                  <a:srgbClr val="A5A5A5"/>
                </a:solidFill>
                <a:latin typeface="Arial"/>
                <a:ea typeface="Arial"/>
                <a:cs typeface="Arial"/>
                <a:sym typeface="Arial"/>
              </a:defRPr>
            </a:lvl6pPr>
            <a:lvl7pPr indent="0" lvl="6" marL="0" marR="0" rtl="0" algn="l">
              <a:spcBef>
                <a:spcPts val="0"/>
              </a:spcBef>
              <a:buNone/>
              <a:defRPr sz="900">
                <a:solidFill>
                  <a:srgbClr val="A5A5A5"/>
                </a:solidFill>
                <a:latin typeface="Arial"/>
                <a:ea typeface="Arial"/>
                <a:cs typeface="Arial"/>
                <a:sym typeface="Arial"/>
              </a:defRPr>
            </a:lvl7pPr>
            <a:lvl8pPr indent="0" lvl="7" marL="0" marR="0" rtl="0" algn="l">
              <a:spcBef>
                <a:spcPts val="0"/>
              </a:spcBef>
              <a:buNone/>
              <a:defRPr sz="900">
                <a:solidFill>
                  <a:srgbClr val="A5A5A5"/>
                </a:solidFill>
                <a:latin typeface="Arial"/>
                <a:ea typeface="Arial"/>
                <a:cs typeface="Arial"/>
                <a:sym typeface="Arial"/>
              </a:defRPr>
            </a:lvl8pPr>
            <a:lvl9pPr indent="0" lvl="8" marL="0" marR="0" rtl="0" algn="l">
              <a:spcBef>
                <a:spcPts val="0"/>
              </a:spcBef>
              <a:buNone/>
              <a:defRPr sz="900">
                <a:solidFill>
                  <a:srgbClr val="A5A5A5"/>
                </a:solidFill>
                <a:latin typeface="Arial"/>
                <a:ea typeface="Arial"/>
                <a:cs typeface="Arial"/>
                <a:sym typeface="Arial"/>
              </a:defRPr>
            </a:lvl9pPr>
          </a:lstStyle>
          <a:p>
            <a:pPr indent="0" lvl="0" marL="0" rtl="0" algn="l">
              <a:spcBef>
                <a:spcPts val="0"/>
              </a:spcBef>
              <a:spcAft>
                <a:spcPts val="0"/>
              </a:spcAft>
              <a:buNone/>
            </a:pPr>
            <a:r>
              <a:rPr lang="en"/>
              <a:t>Page </a:t>
            </a:r>
            <a:fld id="{00000000-1234-1234-1234-123412341234}" type="slidenum">
              <a:rPr lang="en"/>
              <a:t>‹#›</a:t>
            </a:fld>
            <a:endParaRPr/>
          </a:p>
        </p:txBody>
      </p:sp>
      <p:cxnSp>
        <p:nvCxnSpPr>
          <p:cNvPr id="10" name="Google Shape;10;p1"/>
          <p:cNvCxnSpPr/>
          <p:nvPr/>
        </p:nvCxnSpPr>
        <p:spPr>
          <a:xfrm>
            <a:off x="8263890" y="4822282"/>
            <a:ext cx="0" cy="134700"/>
          </a:xfrm>
          <a:prstGeom prst="straightConnector1">
            <a:avLst/>
          </a:prstGeom>
          <a:noFill/>
          <a:ln cap="flat" cmpd="sng" w="15875">
            <a:solidFill>
              <a:srgbClr val="AEABAB"/>
            </a:solidFill>
            <a:prstDash val="solid"/>
            <a:miter lim="800000"/>
            <a:headEnd len="sm" w="sm" type="none"/>
            <a:tailEnd len="sm" w="sm" type="none"/>
          </a:ln>
        </p:spPr>
      </p:cxnSp>
      <p:sp>
        <p:nvSpPr>
          <p:cNvPr id="11" name="Google Shape;11;p1"/>
          <p:cNvSpPr/>
          <p:nvPr/>
        </p:nvSpPr>
        <p:spPr>
          <a:xfrm>
            <a:off x="0" y="4430268"/>
            <a:ext cx="9148500" cy="44700"/>
          </a:xfrm>
          <a:prstGeom prst="rect">
            <a:avLst/>
          </a:prstGeom>
          <a:solidFill>
            <a:srgbClr val="881C1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14">
          <p15:clr>
            <a:srgbClr val="F26B43"/>
          </p15:clr>
        </p15:guide>
        <p15:guide id="2" orient="horz" pos="30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2.jpg"/><Relationship Id="rId6"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www.polycase.com/techtalk/potting-boxes/pcb-potting.html" TargetMode="External"/><Relationship Id="rId4" Type="http://schemas.openxmlformats.org/officeDocument/2006/relationships/hyperlink" Target="https://macprovideo.com/article/audio-hardware/11-hardware-midi-sequencers-every-producer-should-consider" TargetMode="External"/><Relationship Id="rId5" Type="http://schemas.openxmlformats.org/officeDocument/2006/relationships/hyperlink" Target="https://www.sparkfun.com/products/retired/8892" TargetMode="External"/><Relationship Id="rId6" Type="http://schemas.openxmlformats.org/officeDocument/2006/relationships/hyperlink" Target="https://teenage.engineering/guides/po-33/en" TargetMode="External"/><Relationship Id="rId7" Type="http://schemas.openxmlformats.org/officeDocument/2006/relationships/hyperlink" Target="https://www.sweetwater.com/store/detail/BeatStep--arturia-beatstep-pad-controller-and-cv-gate-sequencer" TargetMode="External"/><Relationship Id="rId8" Type="http://schemas.openxmlformats.org/officeDocument/2006/relationships/hyperlink" Target="https://www.sweetwater.com/store/detail/MaschMik3--native-instruments-maschine-mikro-mk3-production-and-performance-system-with-softwar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www.youtube.com/watch?v=DMy6fn-m9IQ" TargetMode="Externa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9"/>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ModuLoop</a:t>
            </a:r>
            <a:endParaRPr/>
          </a:p>
        </p:txBody>
      </p:sp>
      <p:sp>
        <p:nvSpPr>
          <p:cNvPr id="52" name="Google Shape;52;p9"/>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fontScale="70000"/>
          </a:bodyPr>
          <a:lstStyle/>
          <a:p>
            <a:pPr indent="0" lvl="0" marL="0" rtl="0" algn="ctr">
              <a:spcBef>
                <a:spcPts val="800"/>
              </a:spcBef>
              <a:spcAft>
                <a:spcPts val="0"/>
              </a:spcAft>
              <a:buNone/>
            </a:pPr>
            <a:r>
              <a:rPr lang="en"/>
              <a:t>Team 28 PDR: Conor Curtin, Evan Rovelli, Ryan Gordon, Shawn Colby</a:t>
            </a:r>
            <a:endParaRPr/>
          </a:p>
          <a:p>
            <a:pPr indent="0" lvl="0" marL="0" rtl="0" algn="ctr">
              <a:spcBef>
                <a:spcPts val="800"/>
              </a:spcBef>
              <a:spcAft>
                <a:spcPts val="0"/>
              </a:spcAft>
              <a:buNone/>
            </a:pPr>
            <a:r>
              <a:rPr lang="en"/>
              <a:t>Advisor: Baird Soules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Existing Solutions</a:t>
            </a:r>
            <a:endParaRPr/>
          </a:p>
        </p:txBody>
      </p:sp>
      <p:sp>
        <p:nvSpPr>
          <p:cNvPr id="144" name="Google Shape;144;p18"/>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$99.99 </a:t>
            </a:r>
            <a:r>
              <a:rPr lang="en"/>
              <a:t>BeatStep by Arturia</a:t>
            </a:r>
            <a:endParaRPr/>
          </a:p>
          <a:p>
            <a:pPr indent="0" lvl="0" marL="0" rtl="0" algn="l">
              <a:spcBef>
                <a:spcPts val="800"/>
              </a:spcBef>
              <a:spcAft>
                <a:spcPts val="0"/>
              </a:spcAft>
              <a:buClr>
                <a:schemeClr val="dk1"/>
              </a:buClr>
              <a:buSzPts val="1100"/>
              <a:buFont typeface="Arial"/>
              <a:buNone/>
            </a:pPr>
            <a:r>
              <a:rPr b="0" lang="en" sz="1400"/>
              <a:t>Type:			Sequencer and Controller</a:t>
            </a:r>
            <a:endParaRPr b="0" sz="1400"/>
          </a:p>
          <a:p>
            <a:pPr indent="0" lvl="0" marL="0" rtl="0" algn="l">
              <a:spcBef>
                <a:spcPts val="800"/>
              </a:spcBef>
              <a:spcAft>
                <a:spcPts val="0"/>
              </a:spcAft>
              <a:buNone/>
            </a:pPr>
            <a:r>
              <a:rPr b="0" lang="en" sz="1400"/>
              <a:t>Sequencer:		16 sequences, 16 steps each</a:t>
            </a:r>
            <a:endParaRPr b="0" sz="1400"/>
          </a:p>
          <a:p>
            <a:pPr indent="0" lvl="0" marL="0" rtl="0" algn="l">
              <a:spcBef>
                <a:spcPts val="800"/>
              </a:spcBef>
              <a:spcAft>
                <a:spcPts val="0"/>
              </a:spcAft>
              <a:buNone/>
            </a:pPr>
            <a:r>
              <a:rPr b="0" lang="en" sz="1400"/>
              <a:t>I/O:			USB Mini-B, ⅛” MIDI Out,  ⅛“ CV out</a:t>
            </a:r>
            <a:endParaRPr b="0" sz="1400"/>
          </a:p>
          <a:p>
            <a:pPr indent="0" lvl="0" marL="0" rtl="0" algn="l">
              <a:spcBef>
                <a:spcPts val="800"/>
              </a:spcBef>
              <a:spcAft>
                <a:spcPts val="0"/>
              </a:spcAft>
              <a:buNone/>
            </a:pPr>
            <a:r>
              <a:rPr b="0" lang="en" sz="1400"/>
              <a:t>Sounds: 		Requires Software</a:t>
            </a:r>
            <a:endParaRPr b="0" sz="1400"/>
          </a:p>
          <a:p>
            <a:pPr indent="0" lvl="0" marL="0" rtl="0" algn="l">
              <a:spcBef>
                <a:spcPts val="800"/>
              </a:spcBef>
              <a:spcAft>
                <a:spcPts val="0"/>
              </a:spcAft>
              <a:buNone/>
            </a:pPr>
            <a:r>
              <a:rPr b="0" lang="en" sz="1400"/>
              <a:t>Effects:		Requires Software</a:t>
            </a:r>
            <a:endParaRPr b="0" sz="1400"/>
          </a:p>
          <a:p>
            <a:pPr indent="0" lvl="0" marL="0" rtl="0" algn="l">
              <a:spcBef>
                <a:spcPts val="800"/>
              </a:spcBef>
              <a:spcAft>
                <a:spcPts val="0"/>
              </a:spcAft>
              <a:buNone/>
            </a:pPr>
            <a:r>
              <a:rPr b="0" lang="en" sz="1400"/>
              <a:t>Power Source:	USB Bus Powered</a:t>
            </a:r>
            <a:endParaRPr b="0" sz="1400"/>
          </a:p>
          <a:p>
            <a:pPr indent="0" lvl="0" marL="0" rtl="0" algn="l">
              <a:spcBef>
                <a:spcPts val="800"/>
              </a:spcBef>
              <a:spcAft>
                <a:spcPts val="0"/>
              </a:spcAft>
              <a:buClr>
                <a:schemeClr val="dk1"/>
              </a:buClr>
              <a:buSzPts val="1100"/>
              <a:buFont typeface="Arial"/>
              <a:buNone/>
            </a:pPr>
            <a:r>
              <a:rPr b="0" lang="en" sz="1400"/>
              <a:t>Speaker:		None</a:t>
            </a:r>
            <a:endParaRPr b="0" sz="1400"/>
          </a:p>
          <a:p>
            <a:pPr indent="0" lvl="0" marL="0" rtl="0" algn="l">
              <a:spcBef>
                <a:spcPts val="800"/>
              </a:spcBef>
              <a:spcAft>
                <a:spcPts val="0"/>
              </a:spcAft>
              <a:buNone/>
            </a:pPr>
            <a:r>
              <a:rPr b="0" lang="en" sz="1400"/>
              <a:t>Size:			0.6 x 12.8 x 5 Inches</a:t>
            </a:r>
            <a:endParaRPr b="0" sz="1400"/>
          </a:p>
          <a:p>
            <a:pPr indent="0" lvl="0" marL="0" rtl="0" algn="l">
              <a:spcBef>
                <a:spcPts val="800"/>
              </a:spcBef>
              <a:spcAft>
                <a:spcPts val="0"/>
              </a:spcAft>
              <a:buClr>
                <a:schemeClr val="dk1"/>
              </a:buClr>
              <a:buSzPts val="1100"/>
              <a:buFont typeface="Arial"/>
              <a:buNone/>
            </a:pPr>
            <a:r>
              <a:rPr b="0" lang="en" sz="1400"/>
              <a:t>Weight:		3 lbs</a:t>
            </a:r>
            <a:endParaRPr b="0" sz="1400"/>
          </a:p>
          <a:p>
            <a:pPr indent="0" lvl="0" marL="0" rtl="0" algn="l">
              <a:spcBef>
                <a:spcPts val="800"/>
              </a:spcBef>
              <a:spcAft>
                <a:spcPts val="0"/>
              </a:spcAft>
              <a:buNone/>
            </a:pPr>
            <a:r>
              <a:t/>
            </a:r>
            <a:endParaRPr b="0" sz="1800"/>
          </a:p>
          <a:p>
            <a:pPr indent="0" lvl="0" marL="0" rtl="0" algn="l">
              <a:spcBef>
                <a:spcPts val="800"/>
              </a:spcBef>
              <a:spcAft>
                <a:spcPts val="0"/>
              </a:spcAft>
              <a:buNone/>
            </a:pPr>
            <a:r>
              <a:t/>
            </a:r>
            <a:endParaRPr b="0" sz="1800"/>
          </a:p>
        </p:txBody>
      </p:sp>
      <p:pic>
        <p:nvPicPr>
          <p:cNvPr id="145" name="Google Shape;145;p18"/>
          <p:cNvPicPr preferRelativeResize="0"/>
          <p:nvPr/>
        </p:nvPicPr>
        <p:blipFill rotWithShape="1">
          <a:blip r:embed="rId3">
            <a:alphaModFix/>
          </a:blip>
          <a:srcRect b="31441" l="2986" r="5698" t="30242"/>
          <a:stretch/>
        </p:blipFill>
        <p:spPr>
          <a:xfrm>
            <a:off x="4572000" y="397725"/>
            <a:ext cx="4035050" cy="1693125"/>
          </a:xfrm>
          <a:prstGeom prst="rect">
            <a:avLst/>
          </a:prstGeom>
          <a:noFill/>
          <a:ln>
            <a:noFill/>
          </a:ln>
        </p:spPr>
      </p:pic>
      <p:sp>
        <p:nvSpPr>
          <p:cNvPr id="146" name="Google Shape;146;p18"/>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t/>
            </a:r>
            <a:endParaRPr/>
          </a:p>
        </p:txBody>
      </p:sp>
      <p:sp>
        <p:nvSpPr>
          <p:cNvPr id="147" name="Google Shape;147;p1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9"/>
          <p:cNvPicPr preferRelativeResize="0"/>
          <p:nvPr/>
        </p:nvPicPr>
        <p:blipFill>
          <a:blip r:embed="rId3">
            <a:alphaModFix/>
          </a:blip>
          <a:stretch>
            <a:fillRect/>
          </a:stretch>
        </p:blipFill>
        <p:spPr>
          <a:xfrm>
            <a:off x="5662650" y="2"/>
            <a:ext cx="3324250" cy="3062451"/>
          </a:xfrm>
          <a:prstGeom prst="rect">
            <a:avLst/>
          </a:prstGeom>
          <a:noFill/>
          <a:ln>
            <a:noFill/>
          </a:ln>
        </p:spPr>
      </p:pic>
      <p:sp>
        <p:nvSpPr>
          <p:cNvPr id="153" name="Google Shape;153;p19"/>
          <p:cNvSpPr txBox="1"/>
          <p:nvPr>
            <p:ph type="title"/>
          </p:nvPr>
        </p:nvSpPr>
        <p:spPr>
          <a:xfrm>
            <a:off x="410402" y="545023"/>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Existing Solutions</a:t>
            </a:r>
            <a:endParaRPr/>
          </a:p>
        </p:txBody>
      </p:sp>
      <p:sp>
        <p:nvSpPr>
          <p:cNvPr id="154" name="Google Shape;154;p19"/>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$269.99 </a:t>
            </a:r>
            <a:r>
              <a:rPr lang="en"/>
              <a:t>Mikro MK3 by Native Instruments</a:t>
            </a:r>
            <a:endParaRPr b="0"/>
          </a:p>
          <a:p>
            <a:pPr indent="0" lvl="0" marL="0" rtl="0" algn="l">
              <a:spcBef>
                <a:spcPts val="800"/>
              </a:spcBef>
              <a:spcAft>
                <a:spcPts val="0"/>
              </a:spcAft>
              <a:buNone/>
            </a:pPr>
            <a:r>
              <a:rPr b="0" lang="en" sz="1400"/>
              <a:t>Type:			Pad Controller with Sequencer and Sampler</a:t>
            </a:r>
            <a:endParaRPr b="0" sz="1400"/>
          </a:p>
          <a:p>
            <a:pPr indent="0" lvl="0" marL="0" rtl="0" algn="l">
              <a:spcBef>
                <a:spcPts val="800"/>
              </a:spcBef>
              <a:spcAft>
                <a:spcPts val="0"/>
              </a:spcAft>
              <a:buNone/>
            </a:pPr>
            <a:r>
              <a:rPr b="0" lang="en" sz="1400"/>
              <a:t>Sequencer:		Step Sequencer, Realtime Recording Sequencing</a:t>
            </a:r>
            <a:endParaRPr b="0" sz="1400"/>
          </a:p>
          <a:p>
            <a:pPr indent="0" lvl="0" marL="0" rtl="0" algn="l">
              <a:spcBef>
                <a:spcPts val="800"/>
              </a:spcBef>
              <a:spcAft>
                <a:spcPts val="0"/>
              </a:spcAft>
              <a:buNone/>
            </a:pPr>
            <a:r>
              <a:rPr b="0" lang="en" sz="1400"/>
              <a:t>I/O:			USB-B, LCD screen</a:t>
            </a:r>
            <a:endParaRPr b="0" sz="1400"/>
          </a:p>
          <a:p>
            <a:pPr indent="0" lvl="0" marL="0" rtl="0" algn="l">
              <a:spcBef>
                <a:spcPts val="800"/>
              </a:spcBef>
              <a:spcAft>
                <a:spcPts val="0"/>
              </a:spcAft>
              <a:buNone/>
            </a:pPr>
            <a:r>
              <a:rPr b="0" lang="en" sz="1400"/>
              <a:t>Sounds:		Samples, one-shots, loops, instruments, drum kits, bass/drum synths</a:t>
            </a:r>
            <a:endParaRPr b="0" sz="1400"/>
          </a:p>
          <a:p>
            <a:pPr indent="0" lvl="0" marL="0" rtl="0" algn="l">
              <a:spcBef>
                <a:spcPts val="800"/>
              </a:spcBef>
              <a:spcAft>
                <a:spcPts val="0"/>
              </a:spcAft>
              <a:buNone/>
            </a:pPr>
            <a:r>
              <a:rPr b="0" lang="en" sz="1400"/>
              <a:t>Effects:		33 total Effects (stutter, burst, reverb, compression,...)</a:t>
            </a:r>
            <a:endParaRPr b="0" sz="1400"/>
          </a:p>
          <a:p>
            <a:pPr indent="0" lvl="0" marL="0" rtl="0" algn="l">
              <a:spcBef>
                <a:spcPts val="800"/>
              </a:spcBef>
              <a:spcAft>
                <a:spcPts val="0"/>
              </a:spcAft>
              <a:buNone/>
            </a:pPr>
            <a:r>
              <a:rPr b="0" lang="en" sz="1400"/>
              <a:t>Speaker:		None</a:t>
            </a:r>
            <a:endParaRPr b="0" sz="1400"/>
          </a:p>
          <a:p>
            <a:pPr indent="0" lvl="0" marL="0" rtl="0" algn="l">
              <a:spcBef>
                <a:spcPts val="800"/>
              </a:spcBef>
              <a:spcAft>
                <a:spcPts val="0"/>
              </a:spcAft>
              <a:buNone/>
            </a:pPr>
            <a:r>
              <a:rPr b="0" lang="en" sz="1400"/>
              <a:t>Power Source:	USB bus powered	</a:t>
            </a:r>
            <a:endParaRPr b="0" sz="1400"/>
          </a:p>
          <a:p>
            <a:pPr indent="0" lvl="0" marL="0" rtl="0" algn="l">
              <a:spcBef>
                <a:spcPts val="800"/>
              </a:spcBef>
              <a:spcAft>
                <a:spcPts val="0"/>
              </a:spcAft>
              <a:buNone/>
            </a:pPr>
            <a:r>
              <a:rPr b="0" lang="en" sz="1400"/>
              <a:t>Size:			1.77 x 12.6 x 6.96 Inches</a:t>
            </a:r>
            <a:endParaRPr b="0" sz="1400"/>
          </a:p>
          <a:p>
            <a:pPr indent="0" lvl="0" marL="0" rtl="0" algn="l">
              <a:spcBef>
                <a:spcPts val="800"/>
              </a:spcBef>
              <a:spcAft>
                <a:spcPts val="0"/>
              </a:spcAft>
              <a:buNone/>
            </a:pPr>
            <a:r>
              <a:rPr b="0" lang="en" sz="1400"/>
              <a:t>Weight:		2.47 lbs</a:t>
            </a:r>
            <a:endParaRPr b="0" sz="1400"/>
          </a:p>
          <a:p>
            <a:pPr indent="0" lvl="0" marL="0" rtl="0" algn="l">
              <a:spcBef>
                <a:spcPts val="800"/>
              </a:spcBef>
              <a:spcAft>
                <a:spcPts val="0"/>
              </a:spcAft>
              <a:buClr>
                <a:schemeClr val="dk1"/>
              </a:buClr>
              <a:buSzPts val="1100"/>
              <a:buFont typeface="Arial"/>
              <a:buNone/>
            </a:pPr>
            <a:r>
              <a:t/>
            </a:r>
            <a:endParaRPr b="0" sz="1800"/>
          </a:p>
          <a:p>
            <a:pPr indent="0" lvl="0" marL="0" rtl="0" algn="l">
              <a:spcBef>
                <a:spcPts val="800"/>
              </a:spcBef>
              <a:spcAft>
                <a:spcPts val="0"/>
              </a:spcAft>
              <a:buNone/>
            </a:pPr>
            <a:r>
              <a:t/>
            </a:r>
            <a:endParaRPr b="0" sz="1800"/>
          </a:p>
        </p:txBody>
      </p:sp>
      <p:sp>
        <p:nvSpPr>
          <p:cNvPr id="155" name="Google Shape;155;p1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56" name="Google Shape;156;p1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Existing Solutions Recap</a:t>
            </a:r>
            <a:endParaRPr/>
          </a:p>
        </p:txBody>
      </p:sp>
      <p:sp>
        <p:nvSpPr>
          <p:cNvPr id="162" name="Google Shape;162;p2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63" name="Google Shape;163;p20"/>
          <p:cNvSpPr/>
          <p:nvPr/>
        </p:nvSpPr>
        <p:spPr>
          <a:xfrm>
            <a:off x="3038487" y="1112325"/>
            <a:ext cx="1154700" cy="389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lt1"/>
                </a:solidFill>
                <a:latin typeface="Roboto"/>
                <a:ea typeface="Roboto"/>
                <a:cs typeface="Roboto"/>
                <a:sym typeface="Roboto"/>
              </a:rPr>
              <a:t>Sound Library Customizability</a:t>
            </a:r>
            <a:endParaRPr sz="800">
              <a:solidFill>
                <a:srgbClr val="FFFFFF"/>
              </a:solidFill>
              <a:latin typeface="Roboto"/>
              <a:ea typeface="Roboto"/>
              <a:cs typeface="Roboto"/>
              <a:sym typeface="Roboto"/>
            </a:endParaRPr>
          </a:p>
        </p:txBody>
      </p:sp>
      <p:sp>
        <p:nvSpPr>
          <p:cNvPr id="164" name="Google Shape;164;p20"/>
          <p:cNvSpPr/>
          <p:nvPr/>
        </p:nvSpPr>
        <p:spPr>
          <a:xfrm>
            <a:off x="4206709" y="1112325"/>
            <a:ext cx="1154700" cy="389400"/>
          </a:xfrm>
          <a:prstGeom prst="rect">
            <a:avLst/>
          </a:prstGeom>
          <a:solidFill>
            <a:srgbClr val="881C1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Sound Effects</a:t>
            </a:r>
            <a:endParaRPr sz="800">
              <a:solidFill>
                <a:srgbClr val="FFFFFF"/>
              </a:solidFill>
              <a:latin typeface="Roboto"/>
              <a:ea typeface="Roboto"/>
              <a:cs typeface="Roboto"/>
              <a:sym typeface="Roboto"/>
            </a:endParaRPr>
          </a:p>
        </p:txBody>
      </p:sp>
      <p:grpSp>
        <p:nvGrpSpPr>
          <p:cNvPr id="165" name="Google Shape;165;p20"/>
          <p:cNvGrpSpPr/>
          <p:nvPr/>
        </p:nvGrpSpPr>
        <p:grpSpPr>
          <a:xfrm>
            <a:off x="296337" y="1515608"/>
            <a:ext cx="4658574" cy="874424"/>
            <a:chOff x="943723" y="3098500"/>
            <a:chExt cx="4063655" cy="674450"/>
          </a:xfrm>
        </p:grpSpPr>
        <p:sp>
          <p:nvSpPr>
            <p:cNvPr id="166" name="Google Shape;166;p20"/>
            <p:cNvSpPr/>
            <p:nvPr/>
          </p:nvSpPr>
          <p:spPr>
            <a:xfrm>
              <a:off x="943723" y="3098500"/>
              <a:ext cx="2379900" cy="674400"/>
            </a:xfrm>
            <a:prstGeom prst="rect">
              <a:avLst/>
            </a:prstGeom>
            <a:solidFill>
              <a:srgbClr val="88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1632122" y="3098513"/>
              <a:ext cx="674400" cy="674400"/>
            </a:xfrm>
            <a:prstGeom prst="rtTriangl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943723" y="3098513"/>
              <a:ext cx="687600" cy="674400"/>
            </a:xfrm>
            <a:prstGeom prst="rtTriangl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3335463" y="3098513"/>
              <a:ext cx="1007100" cy="674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1</a:t>
              </a:r>
              <a:endParaRPr sz="1600">
                <a:solidFill>
                  <a:srgbClr val="FFFFFF"/>
                </a:solidFill>
                <a:latin typeface="Roboto"/>
                <a:ea typeface="Roboto"/>
                <a:cs typeface="Roboto"/>
                <a:sym typeface="Roboto"/>
              </a:endParaRPr>
            </a:p>
          </p:txBody>
        </p:sp>
        <p:sp>
          <p:nvSpPr>
            <p:cNvPr id="171" name="Google Shape;171;p20"/>
            <p:cNvSpPr/>
            <p:nvPr/>
          </p:nvSpPr>
          <p:spPr>
            <a:xfrm rot="-2700000">
              <a:off x="4705031" y="3336392"/>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1704725" y="3098550"/>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Pocket Operator</a:t>
              </a:r>
              <a:endParaRPr sz="1000">
                <a:solidFill>
                  <a:srgbClr val="FFFFFF"/>
                </a:solidFill>
                <a:latin typeface="Roboto"/>
                <a:ea typeface="Roboto"/>
                <a:cs typeface="Roboto"/>
                <a:sym typeface="Roboto"/>
              </a:endParaRPr>
            </a:p>
          </p:txBody>
        </p:sp>
      </p:grpSp>
      <p:grpSp>
        <p:nvGrpSpPr>
          <p:cNvPr id="173" name="Google Shape;173;p20"/>
          <p:cNvGrpSpPr/>
          <p:nvPr/>
        </p:nvGrpSpPr>
        <p:grpSpPr>
          <a:xfrm>
            <a:off x="296337" y="2404067"/>
            <a:ext cx="5064572" cy="874424"/>
            <a:chOff x="943723" y="3783775"/>
            <a:chExt cx="4417805" cy="674450"/>
          </a:xfrm>
        </p:grpSpPr>
        <p:sp>
          <p:nvSpPr>
            <p:cNvPr id="174" name="Google Shape;174;p20"/>
            <p:cNvSpPr/>
            <p:nvPr/>
          </p:nvSpPr>
          <p:spPr>
            <a:xfrm>
              <a:off x="943723" y="3783775"/>
              <a:ext cx="2379900" cy="674400"/>
            </a:xfrm>
            <a:prstGeom prst="rect">
              <a:avLst/>
            </a:prstGeom>
            <a:solidFill>
              <a:srgbClr val="88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1632122" y="3783788"/>
              <a:ext cx="674400" cy="674400"/>
            </a:xfrm>
            <a:prstGeom prst="rtTriangl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943723" y="3783788"/>
              <a:ext cx="687600" cy="674400"/>
            </a:xfrm>
            <a:prstGeom prst="rtTriangl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3335463" y="3783788"/>
              <a:ext cx="1007100" cy="674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4354429" y="3783788"/>
              <a:ext cx="1007100" cy="6744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2</a:t>
              </a:r>
              <a:endParaRPr sz="1600">
                <a:solidFill>
                  <a:srgbClr val="FFFFFF"/>
                </a:solidFill>
                <a:latin typeface="Roboto"/>
                <a:ea typeface="Roboto"/>
                <a:cs typeface="Roboto"/>
                <a:sym typeface="Roboto"/>
              </a:endParaRPr>
            </a:p>
          </p:txBody>
        </p:sp>
        <p:sp>
          <p:nvSpPr>
            <p:cNvPr id="180" name="Google Shape;180;p20"/>
            <p:cNvSpPr/>
            <p:nvPr/>
          </p:nvSpPr>
          <p:spPr>
            <a:xfrm>
              <a:off x="1704725" y="3783825"/>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BeatStep</a:t>
              </a:r>
              <a:endParaRPr sz="1000">
                <a:solidFill>
                  <a:srgbClr val="FFFFFF"/>
                </a:solidFill>
                <a:latin typeface="Roboto"/>
                <a:ea typeface="Roboto"/>
                <a:cs typeface="Roboto"/>
                <a:sym typeface="Roboto"/>
              </a:endParaRPr>
            </a:p>
          </p:txBody>
        </p:sp>
      </p:grpSp>
      <p:grpSp>
        <p:nvGrpSpPr>
          <p:cNvPr id="181" name="Google Shape;181;p20"/>
          <p:cNvGrpSpPr/>
          <p:nvPr/>
        </p:nvGrpSpPr>
        <p:grpSpPr>
          <a:xfrm>
            <a:off x="296337" y="3292526"/>
            <a:ext cx="5064572" cy="874424"/>
            <a:chOff x="943723" y="4469050"/>
            <a:chExt cx="4417805" cy="674450"/>
          </a:xfrm>
        </p:grpSpPr>
        <p:sp>
          <p:nvSpPr>
            <p:cNvPr id="182" name="Google Shape;182;p20"/>
            <p:cNvSpPr/>
            <p:nvPr/>
          </p:nvSpPr>
          <p:spPr>
            <a:xfrm>
              <a:off x="943723" y="4469050"/>
              <a:ext cx="2379900" cy="674400"/>
            </a:xfrm>
            <a:prstGeom prst="rect">
              <a:avLst/>
            </a:prstGeom>
            <a:solidFill>
              <a:srgbClr val="88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1632122" y="4469063"/>
              <a:ext cx="674400" cy="674400"/>
            </a:xfrm>
            <a:prstGeom prst="rtTriangl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943723" y="4469063"/>
              <a:ext cx="687600" cy="674400"/>
            </a:xfrm>
            <a:prstGeom prst="rtTriangl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3335463" y="4469063"/>
              <a:ext cx="1007100" cy="674400"/>
            </a:xfrm>
            <a:prstGeom prst="rect">
              <a:avLst/>
            </a:prstGeom>
            <a:solidFill>
              <a:srgbClr val="F2F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4354429" y="4469063"/>
              <a:ext cx="1007100" cy="67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3</a:t>
              </a:r>
              <a:endParaRPr sz="1600">
                <a:solidFill>
                  <a:srgbClr val="FFFFFF"/>
                </a:solidFill>
                <a:latin typeface="Roboto"/>
                <a:ea typeface="Roboto"/>
                <a:cs typeface="Roboto"/>
                <a:sym typeface="Roboto"/>
              </a:endParaRPr>
            </a:p>
          </p:txBody>
        </p:sp>
        <p:sp>
          <p:nvSpPr>
            <p:cNvPr id="188" name="Google Shape;188;p20"/>
            <p:cNvSpPr/>
            <p:nvPr/>
          </p:nvSpPr>
          <p:spPr>
            <a:xfrm>
              <a:off x="1704725" y="4469100"/>
              <a:ext cx="14886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Micro MK3</a:t>
              </a:r>
              <a:endParaRPr sz="1000">
                <a:solidFill>
                  <a:srgbClr val="FFFFFF"/>
                </a:solidFill>
                <a:latin typeface="Roboto"/>
                <a:ea typeface="Roboto"/>
                <a:cs typeface="Roboto"/>
                <a:sym typeface="Roboto"/>
              </a:endParaRPr>
            </a:p>
          </p:txBody>
        </p:sp>
      </p:grpSp>
      <p:sp>
        <p:nvSpPr>
          <p:cNvPr id="189" name="Google Shape;189;p20"/>
          <p:cNvSpPr/>
          <p:nvPr/>
        </p:nvSpPr>
        <p:spPr>
          <a:xfrm>
            <a:off x="6537241" y="1112325"/>
            <a:ext cx="1154700" cy="389400"/>
          </a:xfrm>
          <a:prstGeom prst="rect">
            <a:avLst/>
          </a:prstGeom>
          <a:solidFill>
            <a:srgbClr val="881C1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Mobility</a:t>
            </a:r>
            <a:endParaRPr sz="800">
              <a:solidFill>
                <a:srgbClr val="FFFFFF"/>
              </a:solidFill>
              <a:latin typeface="Roboto"/>
              <a:ea typeface="Roboto"/>
              <a:cs typeface="Roboto"/>
              <a:sym typeface="Roboto"/>
            </a:endParaRPr>
          </a:p>
        </p:txBody>
      </p:sp>
      <p:sp>
        <p:nvSpPr>
          <p:cNvPr id="190" name="Google Shape;190;p20"/>
          <p:cNvSpPr/>
          <p:nvPr/>
        </p:nvSpPr>
        <p:spPr>
          <a:xfrm>
            <a:off x="7701919" y="1112325"/>
            <a:ext cx="1154700" cy="389400"/>
          </a:xfrm>
          <a:prstGeom prst="rect">
            <a:avLst/>
          </a:prstGeom>
          <a:solidFill>
            <a:srgbClr val="881C1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Cost</a:t>
            </a:r>
            <a:endParaRPr sz="800">
              <a:solidFill>
                <a:srgbClr val="FFFFFF"/>
              </a:solidFill>
              <a:latin typeface="Roboto"/>
              <a:ea typeface="Roboto"/>
              <a:cs typeface="Roboto"/>
              <a:sym typeface="Roboto"/>
            </a:endParaRPr>
          </a:p>
        </p:txBody>
      </p:sp>
      <p:sp>
        <p:nvSpPr>
          <p:cNvPr id="191" name="Google Shape;191;p20"/>
          <p:cNvSpPr/>
          <p:nvPr/>
        </p:nvSpPr>
        <p:spPr>
          <a:xfrm>
            <a:off x="5372562" y="1112325"/>
            <a:ext cx="1154700" cy="389400"/>
          </a:xfrm>
          <a:prstGeom prst="rect">
            <a:avLst/>
          </a:prstGeom>
          <a:solidFill>
            <a:srgbClr val="881C1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Interactive UI</a:t>
            </a:r>
            <a:endParaRPr sz="800">
              <a:solidFill>
                <a:srgbClr val="FFFFFF"/>
              </a:solidFill>
              <a:latin typeface="Roboto"/>
              <a:ea typeface="Roboto"/>
              <a:cs typeface="Roboto"/>
              <a:sym typeface="Roboto"/>
            </a:endParaRPr>
          </a:p>
        </p:txBody>
      </p:sp>
      <p:sp>
        <p:nvSpPr>
          <p:cNvPr id="192" name="Google Shape;192;p20"/>
          <p:cNvSpPr/>
          <p:nvPr/>
        </p:nvSpPr>
        <p:spPr>
          <a:xfrm>
            <a:off x="4206709" y="1515743"/>
            <a:ext cx="1154700" cy="874500"/>
          </a:xfrm>
          <a:prstGeom prst="rect">
            <a:avLst/>
          </a:prstGeom>
          <a:solidFill>
            <a:srgbClr val="F2F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5372562" y="1515743"/>
            <a:ext cx="1154700" cy="874500"/>
          </a:xfrm>
          <a:prstGeom prst="rect">
            <a:avLst/>
          </a:prstGeom>
          <a:solidFill>
            <a:srgbClr val="F2F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6538416" y="1515776"/>
            <a:ext cx="1154700" cy="874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5372562" y="2400922"/>
            <a:ext cx="1154700" cy="874500"/>
          </a:xfrm>
          <a:prstGeom prst="rect">
            <a:avLst/>
          </a:prstGeom>
          <a:solidFill>
            <a:srgbClr val="F2F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5372562" y="3292649"/>
            <a:ext cx="1154700" cy="874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6538416" y="2404261"/>
            <a:ext cx="1154700" cy="874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6538416" y="3292746"/>
            <a:ext cx="1154700" cy="874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7704269" y="1515776"/>
            <a:ext cx="1154700" cy="874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$99.99</a:t>
            </a:r>
            <a:endParaRPr>
              <a:solidFill>
                <a:schemeClr val="dk1"/>
              </a:solidFill>
            </a:endParaRPr>
          </a:p>
        </p:txBody>
      </p:sp>
      <p:sp>
        <p:nvSpPr>
          <p:cNvPr id="200" name="Google Shape;200;p20"/>
          <p:cNvSpPr/>
          <p:nvPr/>
        </p:nvSpPr>
        <p:spPr>
          <a:xfrm>
            <a:off x="7704269" y="2404261"/>
            <a:ext cx="1154700" cy="874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$99.99</a:t>
            </a:r>
            <a:endParaRPr>
              <a:solidFill>
                <a:schemeClr val="dk1"/>
              </a:solidFill>
            </a:endParaRPr>
          </a:p>
        </p:txBody>
      </p:sp>
      <p:sp>
        <p:nvSpPr>
          <p:cNvPr id="201" name="Google Shape;201;p20"/>
          <p:cNvSpPr/>
          <p:nvPr/>
        </p:nvSpPr>
        <p:spPr>
          <a:xfrm>
            <a:off x="7704269" y="3292746"/>
            <a:ext cx="1154700" cy="874500"/>
          </a:xfrm>
          <a:prstGeom prst="rect">
            <a:avLst/>
          </a:prstGeom>
          <a:solidFill>
            <a:srgbClr val="F2F2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$269.99</a:t>
            </a:r>
            <a:endParaRPr/>
          </a:p>
        </p:txBody>
      </p:sp>
      <p:sp>
        <p:nvSpPr>
          <p:cNvPr id="202" name="Google Shape;202;p2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Project Vision</a:t>
            </a:r>
            <a:endParaRPr/>
          </a:p>
        </p:txBody>
      </p:sp>
      <p:sp>
        <p:nvSpPr>
          <p:cNvPr id="208" name="Google Shape;208;p2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09" name="Google Shape;209;p21"/>
          <p:cNvSpPr/>
          <p:nvPr/>
        </p:nvSpPr>
        <p:spPr>
          <a:xfrm>
            <a:off x="3713925" y="334900"/>
            <a:ext cx="5106000" cy="3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1"/>
          <p:cNvSpPr/>
          <p:nvPr/>
        </p:nvSpPr>
        <p:spPr>
          <a:xfrm>
            <a:off x="4197525" y="432375"/>
            <a:ext cx="4138800" cy="967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Display</a:t>
            </a:r>
            <a:endParaRPr/>
          </a:p>
        </p:txBody>
      </p:sp>
      <p:sp>
        <p:nvSpPr>
          <p:cNvPr id="211" name="Google Shape;211;p21"/>
          <p:cNvSpPr/>
          <p:nvPr/>
        </p:nvSpPr>
        <p:spPr>
          <a:xfrm>
            <a:off x="3916350" y="2231850"/>
            <a:ext cx="2811900" cy="16494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1"/>
          <p:cNvSpPr/>
          <p:nvPr/>
        </p:nvSpPr>
        <p:spPr>
          <a:xfrm>
            <a:off x="4036350" y="233925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13" name="Google Shape;213;p21"/>
          <p:cNvSpPr/>
          <p:nvPr/>
        </p:nvSpPr>
        <p:spPr>
          <a:xfrm>
            <a:off x="4511175" y="233925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14" name="Google Shape;214;p21"/>
          <p:cNvSpPr/>
          <p:nvPr/>
        </p:nvSpPr>
        <p:spPr>
          <a:xfrm>
            <a:off x="4986000" y="233925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15" name="Google Shape;215;p21"/>
          <p:cNvSpPr/>
          <p:nvPr/>
        </p:nvSpPr>
        <p:spPr>
          <a:xfrm>
            <a:off x="5460825" y="233925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16" name="Google Shape;216;p21"/>
          <p:cNvSpPr/>
          <p:nvPr/>
        </p:nvSpPr>
        <p:spPr>
          <a:xfrm>
            <a:off x="5935650" y="233925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17" name="Google Shape;217;p21"/>
          <p:cNvSpPr/>
          <p:nvPr/>
        </p:nvSpPr>
        <p:spPr>
          <a:xfrm>
            <a:off x="6410475" y="233925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18" name="Google Shape;218;p21"/>
          <p:cNvSpPr/>
          <p:nvPr/>
        </p:nvSpPr>
        <p:spPr>
          <a:xfrm>
            <a:off x="4036350" y="276627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19" name="Google Shape;219;p21"/>
          <p:cNvSpPr/>
          <p:nvPr/>
        </p:nvSpPr>
        <p:spPr>
          <a:xfrm>
            <a:off x="4511175" y="276627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0" name="Google Shape;220;p21"/>
          <p:cNvSpPr/>
          <p:nvPr/>
        </p:nvSpPr>
        <p:spPr>
          <a:xfrm>
            <a:off x="4986000" y="276627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1" name="Google Shape;221;p21"/>
          <p:cNvSpPr/>
          <p:nvPr/>
        </p:nvSpPr>
        <p:spPr>
          <a:xfrm>
            <a:off x="5460825" y="276627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2" name="Google Shape;222;p21"/>
          <p:cNvSpPr/>
          <p:nvPr/>
        </p:nvSpPr>
        <p:spPr>
          <a:xfrm>
            <a:off x="5935650" y="276627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3" name="Google Shape;223;p21"/>
          <p:cNvSpPr/>
          <p:nvPr/>
        </p:nvSpPr>
        <p:spPr>
          <a:xfrm>
            <a:off x="6410475" y="2766263"/>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4" name="Google Shape;224;p21"/>
          <p:cNvSpPr/>
          <p:nvPr/>
        </p:nvSpPr>
        <p:spPr>
          <a:xfrm>
            <a:off x="4036338" y="319330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5" name="Google Shape;225;p21"/>
          <p:cNvSpPr/>
          <p:nvPr/>
        </p:nvSpPr>
        <p:spPr>
          <a:xfrm>
            <a:off x="4511163" y="319330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6" name="Google Shape;226;p21"/>
          <p:cNvSpPr/>
          <p:nvPr/>
        </p:nvSpPr>
        <p:spPr>
          <a:xfrm>
            <a:off x="4985988" y="319330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7" name="Google Shape;227;p21"/>
          <p:cNvSpPr/>
          <p:nvPr/>
        </p:nvSpPr>
        <p:spPr>
          <a:xfrm>
            <a:off x="5460813" y="319330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8" name="Google Shape;228;p21"/>
          <p:cNvSpPr/>
          <p:nvPr/>
        </p:nvSpPr>
        <p:spPr>
          <a:xfrm>
            <a:off x="5935638" y="319330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29" name="Google Shape;229;p21"/>
          <p:cNvSpPr/>
          <p:nvPr/>
        </p:nvSpPr>
        <p:spPr>
          <a:xfrm>
            <a:off x="6410463" y="3193300"/>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30" name="Google Shape;230;p21"/>
          <p:cNvSpPr/>
          <p:nvPr/>
        </p:nvSpPr>
        <p:spPr>
          <a:xfrm>
            <a:off x="4036350" y="362032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31" name="Google Shape;231;p21"/>
          <p:cNvSpPr/>
          <p:nvPr/>
        </p:nvSpPr>
        <p:spPr>
          <a:xfrm>
            <a:off x="4511175" y="362032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32" name="Google Shape;232;p21"/>
          <p:cNvSpPr/>
          <p:nvPr/>
        </p:nvSpPr>
        <p:spPr>
          <a:xfrm>
            <a:off x="4986000" y="362032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33" name="Google Shape;233;p21"/>
          <p:cNvSpPr/>
          <p:nvPr/>
        </p:nvSpPr>
        <p:spPr>
          <a:xfrm>
            <a:off x="5460825" y="362032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34" name="Google Shape;234;p21"/>
          <p:cNvSpPr/>
          <p:nvPr/>
        </p:nvSpPr>
        <p:spPr>
          <a:xfrm>
            <a:off x="5935650" y="362032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35" name="Google Shape;235;p21"/>
          <p:cNvSpPr/>
          <p:nvPr/>
        </p:nvSpPr>
        <p:spPr>
          <a:xfrm>
            <a:off x="6410475" y="362032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36" name="Google Shape;236;p21"/>
          <p:cNvSpPr txBox="1"/>
          <p:nvPr/>
        </p:nvSpPr>
        <p:spPr>
          <a:xfrm>
            <a:off x="4197525" y="1912225"/>
            <a:ext cx="2279400" cy="2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Measure Matrix</a:t>
            </a:r>
            <a:endParaRPr/>
          </a:p>
        </p:txBody>
      </p:sp>
      <p:sp>
        <p:nvSpPr>
          <p:cNvPr id="237" name="Google Shape;237;p21"/>
          <p:cNvSpPr/>
          <p:nvPr/>
        </p:nvSpPr>
        <p:spPr>
          <a:xfrm>
            <a:off x="7185400" y="2276825"/>
            <a:ext cx="1409700" cy="1575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1"/>
          <p:cNvSpPr/>
          <p:nvPr/>
        </p:nvSpPr>
        <p:spPr>
          <a:xfrm>
            <a:off x="7287925" y="2299763"/>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1"/>
          <p:cNvSpPr/>
          <p:nvPr/>
        </p:nvSpPr>
        <p:spPr>
          <a:xfrm>
            <a:off x="7762750" y="2299763"/>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1"/>
          <p:cNvSpPr/>
          <p:nvPr/>
        </p:nvSpPr>
        <p:spPr>
          <a:xfrm>
            <a:off x="8237575" y="2299763"/>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1"/>
          <p:cNvSpPr/>
          <p:nvPr/>
        </p:nvSpPr>
        <p:spPr>
          <a:xfrm>
            <a:off x="7287925" y="2726788"/>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1"/>
          <p:cNvSpPr/>
          <p:nvPr/>
        </p:nvSpPr>
        <p:spPr>
          <a:xfrm>
            <a:off x="7762750" y="2726788"/>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1"/>
          <p:cNvSpPr/>
          <p:nvPr/>
        </p:nvSpPr>
        <p:spPr>
          <a:xfrm>
            <a:off x="8237575" y="2726775"/>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21"/>
          <p:cNvSpPr/>
          <p:nvPr/>
        </p:nvSpPr>
        <p:spPr>
          <a:xfrm>
            <a:off x="7287913" y="3153813"/>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1"/>
          <p:cNvSpPr/>
          <p:nvPr/>
        </p:nvSpPr>
        <p:spPr>
          <a:xfrm>
            <a:off x="7762738" y="3153813"/>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21"/>
          <p:cNvSpPr/>
          <p:nvPr/>
        </p:nvSpPr>
        <p:spPr>
          <a:xfrm>
            <a:off x="8237563" y="3153813"/>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1"/>
          <p:cNvSpPr/>
          <p:nvPr/>
        </p:nvSpPr>
        <p:spPr>
          <a:xfrm>
            <a:off x="7287925" y="3580838"/>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1"/>
          <p:cNvSpPr/>
          <p:nvPr/>
        </p:nvSpPr>
        <p:spPr>
          <a:xfrm>
            <a:off x="7762750" y="3580838"/>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1"/>
          <p:cNvSpPr/>
          <p:nvPr/>
        </p:nvSpPr>
        <p:spPr>
          <a:xfrm>
            <a:off x="8237575" y="3580838"/>
            <a:ext cx="255000" cy="23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21"/>
          <p:cNvSpPr txBox="1"/>
          <p:nvPr/>
        </p:nvSpPr>
        <p:spPr>
          <a:xfrm>
            <a:off x="6750550" y="1946938"/>
            <a:ext cx="2279400" cy="2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Palette</a:t>
            </a:r>
            <a:endParaRPr/>
          </a:p>
        </p:txBody>
      </p:sp>
      <p:sp>
        <p:nvSpPr>
          <p:cNvPr id="251" name="Google Shape;251;p21"/>
          <p:cNvSpPr/>
          <p:nvPr/>
        </p:nvSpPr>
        <p:spPr>
          <a:xfrm>
            <a:off x="4396225" y="1594463"/>
            <a:ext cx="3688800" cy="442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1"/>
          <p:cNvSpPr/>
          <p:nvPr/>
        </p:nvSpPr>
        <p:spPr>
          <a:xfrm>
            <a:off x="6113125" y="1699463"/>
            <a:ext cx="255000" cy="232500"/>
          </a:xfrm>
          <a:prstGeom prst="plus">
            <a:avLst>
              <a:gd fmla="val 25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1"/>
          <p:cNvSpPr/>
          <p:nvPr/>
        </p:nvSpPr>
        <p:spPr>
          <a:xfrm>
            <a:off x="4898575" y="1740250"/>
            <a:ext cx="165000" cy="150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1"/>
          <p:cNvSpPr/>
          <p:nvPr/>
        </p:nvSpPr>
        <p:spPr>
          <a:xfrm>
            <a:off x="5254725" y="1740263"/>
            <a:ext cx="165000" cy="150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1"/>
          <p:cNvSpPr/>
          <p:nvPr/>
        </p:nvSpPr>
        <p:spPr>
          <a:xfrm>
            <a:off x="7417675" y="1740250"/>
            <a:ext cx="165000" cy="150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1"/>
          <p:cNvSpPr/>
          <p:nvPr/>
        </p:nvSpPr>
        <p:spPr>
          <a:xfrm>
            <a:off x="7061525" y="1740250"/>
            <a:ext cx="165000" cy="150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1"/>
          <p:cNvSpPr txBox="1"/>
          <p:nvPr/>
        </p:nvSpPr>
        <p:spPr>
          <a:xfrm>
            <a:off x="4863475" y="1309288"/>
            <a:ext cx="2754300" cy="1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Directional-pad and other controls</a:t>
            </a:r>
            <a:endParaRPr sz="1000"/>
          </a:p>
        </p:txBody>
      </p:sp>
      <p:sp>
        <p:nvSpPr>
          <p:cNvPr id="258" name="Google Shape;258;p21"/>
          <p:cNvSpPr txBox="1"/>
          <p:nvPr/>
        </p:nvSpPr>
        <p:spPr>
          <a:xfrm>
            <a:off x="414875" y="1189650"/>
            <a:ext cx="3198000" cy="2751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4 Main </a:t>
            </a:r>
            <a:r>
              <a:rPr b="1" lang="en"/>
              <a:t>Components</a:t>
            </a:r>
            <a:r>
              <a:rPr b="1" lang="en"/>
              <a:t> </a:t>
            </a:r>
            <a:endParaRPr b="1"/>
          </a:p>
          <a:p>
            <a:pPr indent="-298450" lvl="0" marL="457200" rtl="0" algn="l">
              <a:lnSpc>
                <a:spcPct val="150000"/>
              </a:lnSpc>
              <a:spcBef>
                <a:spcPts val="0"/>
              </a:spcBef>
              <a:spcAft>
                <a:spcPts val="0"/>
              </a:spcAft>
              <a:buSzPts val="1100"/>
              <a:buChar char="●"/>
            </a:pPr>
            <a:r>
              <a:rPr lang="en" sz="1100"/>
              <a:t>Display</a:t>
            </a:r>
            <a:endParaRPr sz="1100"/>
          </a:p>
          <a:p>
            <a:pPr indent="-298450" lvl="1" marL="914400" rtl="0" algn="l">
              <a:lnSpc>
                <a:spcPct val="150000"/>
              </a:lnSpc>
              <a:spcBef>
                <a:spcPts val="0"/>
              </a:spcBef>
              <a:spcAft>
                <a:spcPts val="0"/>
              </a:spcAft>
              <a:buSzPts val="1100"/>
              <a:buChar char="○"/>
            </a:pPr>
            <a:r>
              <a:rPr lang="en" sz="1100"/>
              <a:t>Cabinet of sounds/effects</a:t>
            </a:r>
            <a:endParaRPr sz="1100"/>
          </a:p>
          <a:p>
            <a:pPr indent="-298450" lvl="0" marL="457200" rtl="0" algn="l">
              <a:lnSpc>
                <a:spcPct val="150000"/>
              </a:lnSpc>
              <a:spcBef>
                <a:spcPts val="0"/>
              </a:spcBef>
              <a:spcAft>
                <a:spcPts val="0"/>
              </a:spcAft>
              <a:buSzPts val="1100"/>
              <a:buChar char="●"/>
            </a:pPr>
            <a:r>
              <a:rPr lang="en" sz="1100"/>
              <a:t>Measure Matrix</a:t>
            </a:r>
            <a:endParaRPr sz="1100"/>
          </a:p>
          <a:p>
            <a:pPr indent="-298450" lvl="1" marL="914400" rtl="0" algn="l">
              <a:lnSpc>
                <a:spcPct val="150000"/>
              </a:lnSpc>
              <a:spcBef>
                <a:spcPts val="0"/>
              </a:spcBef>
              <a:spcAft>
                <a:spcPts val="0"/>
              </a:spcAft>
              <a:buSzPts val="1100"/>
              <a:buChar char="○"/>
            </a:pPr>
            <a:r>
              <a:rPr lang="en" sz="1100"/>
              <a:t>Play sounds/effects on steps</a:t>
            </a:r>
            <a:endParaRPr sz="1100"/>
          </a:p>
          <a:p>
            <a:pPr indent="-298450" lvl="0" marL="457200" rtl="0" algn="l">
              <a:lnSpc>
                <a:spcPct val="150000"/>
              </a:lnSpc>
              <a:spcBef>
                <a:spcPts val="0"/>
              </a:spcBef>
              <a:spcAft>
                <a:spcPts val="0"/>
              </a:spcAft>
              <a:buSzPts val="1100"/>
              <a:buChar char="●"/>
            </a:pPr>
            <a:r>
              <a:rPr lang="en" sz="1100"/>
              <a:t>Palette</a:t>
            </a:r>
            <a:endParaRPr sz="1100"/>
          </a:p>
          <a:p>
            <a:pPr indent="-298450" lvl="1" marL="914400" rtl="0" algn="l">
              <a:lnSpc>
                <a:spcPct val="150000"/>
              </a:lnSpc>
              <a:spcBef>
                <a:spcPts val="0"/>
              </a:spcBef>
              <a:spcAft>
                <a:spcPts val="0"/>
              </a:spcAft>
              <a:buSzPts val="1100"/>
              <a:buChar char="○"/>
            </a:pPr>
            <a:r>
              <a:rPr lang="en" sz="1100"/>
              <a:t>Easily </a:t>
            </a:r>
            <a:r>
              <a:rPr lang="en" sz="1100"/>
              <a:t>accessible</a:t>
            </a:r>
            <a:r>
              <a:rPr lang="en" sz="1100"/>
              <a:t> sounds/effects for </a:t>
            </a:r>
            <a:r>
              <a:rPr lang="en" sz="1100"/>
              <a:t>transferring</a:t>
            </a:r>
            <a:r>
              <a:rPr lang="en" sz="1100"/>
              <a:t> to measure</a:t>
            </a:r>
            <a:endParaRPr sz="1100"/>
          </a:p>
          <a:p>
            <a:pPr indent="-298450" lvl="0" marL="457200" rtl="0" algn="l">
              <a:lnSpc>
                <a:spcPct val="150000"/>
              </a:lnSpc>
              <a:spcBef>
                <a:spcPts val="0"/>
              </a:spcBef>
              <a:spcAft>
                <a:spcPts val="0"/>
              </a:spcAft>
              <a:buSzPts val="1100"/>
              <a:buChar char="●"/>
            </a:pPr>
            <a:r>
              <a:rPr lang="en" sz="1100"/>
              <a:t>Directional-pad and other controls</a:t>
            </a:r>
            <a:endParaRPr sz="1100"/>
          </a:p>
          <a:p>
            <a:pPr indent="-298450" lvl="1" marL="914400" rtl="0" algn="l">
              <a:lnSpc>
                <a:spcPct val="150000"/>
              </a:lnSpc>
              <a:spcBef>
                <a:spcPts val="0"/>
              </a:spcBef>
              <a:spcAft>
                <a:spcPts val="0"/>
              </a:spcAft>
              <a:buSzPts val="1100"/>
              <a:buChar char="○"/>
            </a:pPr>
            <a:r>
              <a:rPr lang="en" sz="1100"/>
              <a:t>Up, down, left, right select</a:t>
            </a:r>
            <a:endParaRPr sz="1100"/>
          </a:p>
          <a:p>
            <a:pPr indent="-298450" lvl="1" marL="914400" rtl="0" algn="l">
              <a:lnSpc>
                <a:spcPct val="150000"/>
              </a:lnSpc>
              <a:spcBef>
                <a:spcPts val="0"/>
              </a:spcBef>
              <a:spcAft>
                <a:spcPts val="0"/>
              </a:spcAft>
              <a:buSzPts val="1100"/>
              <a:buChar char="○"/>
            </a:pPr>
            <a:r>
              <a:rPr lang="en" sz="1100"/>
              <a:t>Volume, save settings</a:t>
            </a:r>
            <a:endParaRPr sz="1100"/>
          </a:p>
        </p:txBody>
      </p:sp>
      <p:sp>
        <p:nvSpPr>
          <p:cNvPr id="259" name="Google Shape;259;p2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Explanation</a:t>
            </a:r>
            <a:r>
              <a:rPr lang="en"/>
              <a:t> of Display</a:t>
            </a:r>
            <a:endParaRPr/>
          </a:p>
        </p:txBody>
      </p:sp>
      <p:sp>
        <p:nvSpPr>
          <p:cNvPr id="265" name="Google Shape;265;p22"/>
          <p:cNvSpPr/>
          <p:nvPr>
            <p:ph idx="2" type="chart"/>
          </p:nvPr>
        </p:nvSpPr>
        <p:spPr>
          <a:xfrm>
            <a:off x="472677" y="1213875"/>
            <a:ext cx="40992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Ability to </a:t>
            </a:r>
            <a:r>
              <a:rPr lang="en" sz="1500"/>
              <a:t>assign</a:t>
            </a:r>
            <a:r>
              <a:rPr lang="en" sz="1500"/>
              <a:t> a sound to the p</a:t>
            </a:r>
            <a:r>
              <a:rPr lang="en" sz="1500"/>
              <a:t>alette</a:t>
            </a:r>
            <a:endParaRPr sz="1500"/>
          </a:p>
          <a:p>
            <a:pPr indent="-304800" lvl="0" marL="457200" rtl="0" algn="l">
              <a:lnSpc>
                <a:spcPct val="115000"/>
              </a:lnSpc>
              <a:spcBef>
                <a:spcPts val="800"/>
              </a:spcBef>
              <a:spcAft>
                <a:spcPts val="0"/>
              </a:spcAft>
              <a:buSzPts val="1200"/>
              <a:buChar char="●"/>
            </a:pPr>
            <a:r>
              <a:rPr b="0" lang="en" sz="1200"/>
              <a:t>If there is sound already assigned, would you like to replace it</a:t>
            </a:r>
            <a:endParaRPr b="0" sz="1200"/>
          </a:p>
          <a:p>
            <a:pPr indent="-304800" lvl="0" marL="457200" rtl="0" algn="l">
              <a:lnSpc>
                <a:spcPct val="115000"/>
              </a:lnSpc>
              <a:spcBef>
                <a:spcPts val="0"/>
              </a:spcBef>
              <a:spcAft>
                <a:spcPts val="0"/>
              </a:spcAft>
              <a:buSzPts val="1200"/>
              <a:buChar char="●"/>
            </a:pPr>
            <a:r>
              <a:rPr b="0" lang="en" sz="1200"/>
              <a:t>MIDI sound or imported sound</a:t>
            </a:r>
            <a:endParaRPr b="0" sz="1200"/>
          </a:p>
          <a:p>
            <a:pPr indent="-304800" lvl="0" marL="457200" rtl="0" algn="l">
              <a:lnSpc>
                <a:spcPct val="115000"/>
              </a:lnSpc>
              <a:spcBef>
                <a:spcPts val="0"/>
              </a:spcBef>
              <a:spcAft>
                <a:spcPts val="0"/>
              </a:spcAft>
              <a:buSzPts val="1200"/>
              <a:buChar char="●"/>
            </a:pPr>
            <a:r>
              <a:rPr b="0" lang="en" sz="1200"/>
              <a:t>If imported sound 	</a:t>
            </a:r>
            <a:endParaRPr b="0" sz="1200"/>
          </a:p>
          <a:p>
            <a:pPr indent="-304800" lvl="1" marL="914400" rtl="0" algn="l">
              <a:lnSpc>
                <a:spcPct val="115000"/>
              </a:lnSpc>
              <a:spcBef>
                <a:spcPts val="0"/>
              </a:spcBef>
              <a:spcAft>
                <a:spcPts val="0"/>
              </a:spcAft>
              <a:buSzPts val="1200"/>
              <a:buChar char="○"/>
            </a:pPr>
            <a:r>
              <a:rPr lang="en" sz="1200"/>
              <a:t>Display list of imported sounds</a:t>
            </a:r>
            <a:endParaRPr sz="1200"/>
          </a:p>
          <a:p>
            <a:pPr indent="-304800" lvl="1" marL="914400" rtl="0" algn="l">
              <a:lnSpc>
                <a:spcPct val="115000"/>
              </a:lnSpc>
              <a:spcBef>
                <a:spcPts val="0"/>
              </a:spcBef>
              <a:spcAft>
                <a:spcPts val="0"/>
              </a:spcAft>
              <a:buSzPts val="1200"/>
              <a:buChar char="○"/>
            </a:pPr>
            <a:r>
              <a:rPr lang="en" sz="1200"/>
              <a:t>Select desired sound</a:t>
            </a:r>
            <a:endParaRPr sz="1200"/>
          </a:p>
          <a:p>
            <a:pPr indent="-304800" lvl="0" marL="457200" rtl="0" algn="l">
              <a:lnSpc>
                <a:spcPct val="115000"/>
              </a:lnSpc>
              <a:spcBef>
                <a:spcPts val="0"/>
              </a:spcBef>
              <a:spcAft>
                <a:spcPts val="0"/>
              </a:spcAft>
              <a:buSzPts val="1200"/>
              <a:buChar char="●"/>
            </a:pPr>
            <a:r>
              <a:rPr b="0" lang="en" sz="1200"/>
              <a:t>If MIDI sound</a:t>
            </a:r>
            <a:endParaRPr b="0" sz="1200"/>
          </a:p>
          <a:p>
            <a:pPr indent="-304800" lvl="1" marL="914400" rtl="0" algn="l">
              <a:lnSpc>
                <a:spcPct val="115000"/>
              </a:lnSpc>
              <a:spcBef>
                <a:spcPts val="0"/>
              </a:spcBef>
              <a:spcAft>
                <a:spcPts val="0"/>
              </a:spcAft>
              <a:buSzPts val="1200"/>
              <a:buChar char="○"/>
            </a:pPr>
            <a:r>
              <a:rPr lang="en" sz="1200"/>
              <a:t>Display </a:t>
            </a:r>
            <a:r>
              <a:rPr lang="en" sz="1200"/>
              <a:t>categories of instruments</a:t>
            </a:r>
            <a:endParaRPr sz="1200"/>
          </a:p>
          <a:p>
            <a:pPr indent="-304800" lvl="1" marL="914400" rtl="0" algn="l">
              <a:lnSpc>
                <a:spcPct val="115000"/>
              </a:lnSpc>
              <a:spcBef>
                <a:spcPts val="0"/>
              </a:spcBef>
              <a:spcAft>
                <a:spcPts val="0"/>
              </a:spcAft>
              <a:buSzPts val="1200"/>
              <a:buChar char="○"/>
            </a:pPr>
            <a:r>
              <a:rPr lang="en" sz="1200"/>
              <a:t>Select instrument</a:t>
            </a:r>
            <a:endParaRPr sz="1200"/>
          </a:p>
          <a:p>
            <a:pPr indent="-304800" lvl="1" marL="914400" rtl="0" algn="l">
              <a:lnSpc>
                <a:spcPct val="115000"/>
              </a:lnSpc>
              <a:spcBef>
                <a:spcPts val="0"/>
              </a:spcBef>
              <a:spcAft>
                <a:spcPts val="0"/>
              </a:spcAft>
              <a:buSzPts val="1200"/>
              <a:buChar char="○"/>
            </a:pPr>
            <a:r>
              <a:rPr lang="en" sz="1200"/>
              <a:t>Display list of specific sounds of instrument</a:t>
            </a:r>
            <a:endParaRPr sz="1200"/>
          </a:p>
          <a:p>
            <a:pPr indent="-304800" lvl="1" marL="914400" rtl="0" algn="l">
              <a:lnSpc>
                <a:spcPct val="115000"/>
              </a:lnSpc>
              <a:spcBef>
                <a:spcPts val="0"/>
              </a:spcBef>
              <a:spcAft>
                <a:spcPts val="0"/>
              </a:spcAft>
              <a:buSzPts val="1200"/>
              <a:buChar char="○"/>
            </a:pPr>
            <a:r>
              <a:rPr lang="en" sz="1200"/>
              <a:t>Select desired sound</a:t>
            </a:r>
            <a:endParaRPr sz="1200"/>
          </a:p>
        </p:txBody>
      </p:sp>
      <p:sp>
        <p:nvSpPr>
          <p:cNvPr id="266" name="Google Shape;266;p2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67" name="Google Shape;267;p22"/>
          <p:cNvSpPr/>
          <p:nvPr>
            <p:ph idx="2" type="chart"/>
          </p:nvPr>
        </p:nvSpPr>
        <p:spPr>
          <a:xfrm>
            <a:off x="4661077" y="1213875"/>
            <a:ext cx="4099200" cy="29076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500"/>
              <a:t>Ability to assign an effect to the </a:t>
            </a:r>
            <a:r>
              <a:rPr lang="en" sz="1500"/>
              <a:t>palette</a:t>
            </a:r>
            <a:endParaRPr sz="1500"/>
          </a:p>
          <a:p>
            <a:pPr indent="-304800" lvl="0" marL="457200" rtl="0" algn="l">
              <a:lnSpc>
                <a:spcPct val="150000"/>
              </a:lnSpc>
              <a:spcBef>
                <a:spcPts val="800"/>
              </a:spcBef>
              <a:spcAft>
                <a:spcPts val="0"/>
              </a:spcAft>
              <a:buSzPts val="1200"/>
              <a:buChar char="●"/>
            </a:pPr>
            <a:r>
              <a:rPr b="0" lang="en" sz="1200"/>
              <a:t>Display list of </a:t>
            </a:r>
            <a:r>
              <a:rPr b="0" lang="en" sz="1200"/>
              <a:t>effects </a:t>
            </a:r>
            <a:endParaRPr b="0" sz="1200"/>
          </a:p>
          <a:p>
            <a:pPr indent="-304800" lvl="0" marL="457200" rtl="0" algn="l">
              <a:lnSpc>
                <a:spcPct val="100000"/>
              </a:lnSpc>
              <a:spcBef>
                <a:spcPts val="0"/>
              </a:spcBef>
              <a:spcAft>
                <a:spcPts val="0"/>
              </a:spcAft>
              <a:buSzPts val="1200"/>
              <a:buChar char="●"/>
            </a:pPr>
            <a:r>
              <a:rPr b="0" lang="en" sz="1200"/>
              <a:t>Select desired effect</a:t>
            </a:r>
            <a:endParaRPr b="0" sz="1200"/>
          </a:p>
          <a:p>
            <a:pPr indent="0" lvl="0" marL="0" rtl="0" algn="l">
              <a:lnSpc>
                <a:spcPct val="100000"/>
              </a:lnSpc>
              <a:spcBef>
                <a:spcPts val="800"/>
              </a:spcBef>
              <a:spcAft>
                <a:spcPts val="0"/>
              </a:spcAft>
              <a:buNone/>
            </a:pPr>
            <a:r>
              <a:rPr lang="en" sz="1600"/>
              <a:t>Additionally Displays:</a:t>
            </a:r>
            <a:endParaRPr sz="1600"/>
          </a:p>
          <a:p>
            <a:pPr indent="-304800" lvl="0" marL="457200" rtl="0" algn="l">
              <a:lnSpc>
                <a:spcPct val="100000"/>
              </a:lnSpc>
              <a:spcBef>
                <a:spcPts val="800"/>
              </a:spcBef>
              <a:spcAft>
                <a:spcPts val="0"/>
              </a:spcAft>
              <a:buSzPts val="1200"/>
              <a:buChar char="●"/>
            </a:pPr>
            <a:r>
              <a:rPr b="0" lang="en" sz="1200"/>
              <a:t>Tempo</a:t>
            </a:r>
            <a:endParaRPr b="0" sz="1200"/>
          </a:p>
          <a:p>
            <a:pPr indent="-304800" lvl="0" marL="457200" rtl="0" algn="l">
              <a:lnSpc>
                <a:spcPct val="100000"/>
              </a:lnSpc>
              <a:spcBef>
                <a:spcPts val="0"/>
              </a:spcBef>
              <a:spcAft>
                <a:spcPts val="0"/>
              </a:spcAft>
              <a:buSzPts val="1200"/>
              <a:buChar char="●"/>
            </a:pPr>
            <a:r>
              <a:rPr b="0" lang="en" sz="1200"/>
              <a:t>Volume</a:t>
            </a:r>
            <a:endParaRPr b="0" sz="1200"/>
          </a:p>
          <a:p>
            <a:pPr indent="0" lvl="0" marL="0" rtl="0" algn="l">
              <a:lnSpc>
                <a:spcPct val="100000"/>
              </a:lnSpc>
              <a:spcBef>
                <a:spcPts val="800"/>
              </a:spcBef>
              <a:spcAft>
                <a:spcPts val="0"/>
              </a:spcAft>
              <a:buNone/>
            </a:pPr>
            <a:r>
              <a:t/>
            </a:r>
            <a:endParaRPr sz="1500"/>
          </a:p>
        </p:txBody>
      </p:sp>
      <p:sp>
        <p:nvSpPr>
          <p:cNvPr id="268" name="Google Shape;268;p22"/>
          <p:cNvSpPr/>
          <p:nvPr/>
        </p:nvSpPr>
        <p:spPr>
          <a:xfrm>
            <a:off x="4641275" y="3374013"/>
            <a:ext cx="4138800" cy="9672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Imported Sounds				</a:t>
            </a:r>
            <a:r>
              <a:rPr lang="en" sz="1000"/>
              <a:t>BPM: 116  Vol: 10</a:t>
            </a:r>
            <a:endParaRPr sz="1000"/>
          </a:p>
          <a:p>
            <a:pPr indent="-317500" lvl="0" marL="457200" rtl="0" algn="l">
              <a:spcBef>
                <a:spcPts val="0"/>
              </a:spcBef>
              <a:spcAft>
                <a:spcPts val="0"/>
              </a:spcAft>
              <a:buSzPts val="1400"/>
              <a:buAutoNum type="arabicPeriod"/>
            </a:pPr>
            <a:r>
              <a:rPr lang="en"/>
              <a:t>Example 1</a:t>
            </a:r>
            <a:endParaRPr/>
          </a:p>
          <a:p>
            <a:pPr indent="-317500" lvl="0" marL="457200" rtl="0" algn="l">
              <a:spcBef>
                <a:spcPts val="0"/>
              </a:spcBef>
              <a:spcAft>
                <a:spcPts val="0"/>
              </a:spcAft>
              <a:buSzPts val="1400"/>
              <a:buAutoNum type="arabicPeriod"/>
            </a:pPr>
            <a:r>
              <a:rPr lang="en"/>
              <a:t>Example 2</a:t>
            </a:r>
            <a:endParaRPr/>
          </a:p>
          <a:p>
            <a:pPr indent="-317500" lvl="0" marL="457200" rtl="0" algn="l">
              <a:spcBef>
                <a:spcPts val="0"/>
              </a:spcBef>
              <a:spcAft>
                <a:spcPts val="0"/>
              </a:spcAft>
              <a:buSzPts val="1400"/>
              <a:buAutoNum type="arabicPeriod"/>
            </a:pPr>
            <a:r>
              <a:rPr lang="en"/>
              <a:t>Example 3 … continue</a:t>
            </a:r>
            <a:endParaRPr/>
          </a:p>
        </p:txBody>
      </p:sp>
      <p:sp>
        <p:nvSpPr>
          <p:cNvPr id="269" name="Google Shape;269;p2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aphicFrame>
        <p:nvGraphicFramePr>
          <p:cNvPr id="274" name="Google Shape;274;p23"/>
          <p:cNvGraphicFramePr/>
          <p:nvPr/>
        </p:nvGraphicFramePr>
        <p:xfrm>
          <a:off x="0" y="1165950"/>
          <a:ext cx="3000000" cy="3000000"/>
        </p:xfrm>
        <a:graphic>
          <a:graphicData uri="http://schemas.openxmlformats.org/drawingml/2006/table">
            <a:tbl>
              <a:tblPr>
                <a:noFill/>
                <a:tableStyleId>{446C89FF-8DBC-4301-A300-90D8EFC5B42B}</a:tableStyleId>
              </a:tblPr>
              <a:tblGrid>
                <a:gridCol w="4572000"/>
                <a:gridCol w="4572000"/>
              </a:tblGrid>
              <a:tr h="446125">
                <a:tc>
                  <a:txBody>
                    <a:bodyPr/>
                    <a:lstStyle/>
                    <a:p>
                      <a:pPr indent="0" lvl="0" marL="0" rtl="0" algn="ctr">
                        <a:spcBef>
                          <a:spcPts val="0"/>
                        </a:spcBef>
                        <a:spcAft>
                          <a:spcPts val="0"/>
                        </a:spcAft>
                        <a:buNone/>
                      </a:pPr>
                      <a:r>
                        <a:rPr b="1" lang="en"/>
                        <a:t>Specification</a:t>
                      </a:r>
                      <a:endParaRPr b="1"/>
                    </a:p>
                  </a:txBody>
                  <a:tcPr marT="91425" marB="91425" marR="91425" marL="91425"/>
                </a:tc>
                <a:tc>
                  <a:txBody>
                    <a:bodyPr/>
                    <a:lstStyle/>
                    <a:p>
                      <a:pPr indent="0" lvl="0" marL="0" rtl="0" algn="ctr">
                        <a:spcBef>
                          <a:spcPts val="0"/>
                        </a:spcBef>
                        <a:spcAft>
                          <a:spcPts val="0"/>
                        </a:spcAft>
                        <a:buNone/>
                      </a:pPr>
                      <a:r>
                        <a:rPr b="1" lang="en"/>
                        <a:t>Test Plan</a:t>
                      </a:r>
                      <a:endParaRPr b="1"/>
                    </a:p>
                  </a:txBody>
                  <a:tcPr marT="91425" marB="91425" marR="91425" marL="91425"/>
                </a:tc>
              </a:tr>
              <a:tr h="446125">
                <a:tc>
                  <a:txBody>
                    <a:bodyPr/>
                    <a:lstStyle/>
                    <a:p>
                      <a:pPr indent="0" lvl="0" marL="0" rtl="0" algn="l">
                        <a:spcBef>
                          <a:spcPts val="0"/>
                        </a:spcBef>
                        <a:spcAft>
                          <a:spcPts val="0"/>
                        </a:spcAft>
                        <a:buNone/>
                      </a:pPr>
                      <a:r>
                        <a:rPr lang="en"/>
                        <a:t>Produce accurate and precise tempo down to smallest step to +/- 5%</a:t>
                      </a:r>
                      <a:endParaRPr/>
                    </a:p>
                  </a:txBody>
                  <a:tcPr marT="91425" marB="91425" marR="91425" marL="91425"/>
                </a:tc>
                <a:tc>
                  <a:txBody>
                    <a:bodyPr/>
                    <a:lstStyle/>
                    <a:p>
                      <a:pPr indent="0" lvl="0" marL="0" rtl="0" algn="l">
                        <a:spcBef>
                          <a:spcPts val="0"/>
                        </a:spcBef>
                        <a:spcAft>
                          <a:spcPts val="0"/>
                        </a:spcAft>
                        <a:buNone/>
                      </a:pPr>
                      <a:r>
                        <a:rPr lang="en"/>
                        <a:t>Measure delay between steps and test against metronome timing for precision</a:t>
                      </a:r>
                      <a:endParaRPr/>
                    </a:p>
                  </a:txBody>
                  <a:tcPr marT="91425" marB="91425" marR="91425" marL="91425"/>
                </a:tc>
              </a:tr>
              <a:tr h="446125">
                <a:tc>
                  <a:txBody>
                    <a:bodyPr/>
                    <a:lstStyle/>
                    <a:p>
                      <a:pPr indent="0" lvl="0" marL="0" rtl="0" algn="l">
                        <a:spcBef>
                          <a:spcPts val="0"/>
                        </a:spcBef>
                        <a:spcAft>
                          <a:spcPts val="0"/>
                        </a:spcAft>
                        <a:buNone/>
                      </a:pPr>
                      <a:r>
                        <a:rPr lang="en"/>
                        <a:t>Achieve four sounds layered at once</a:t>
                      </a:r>
                      <a:endParaRPr/>
                    </a:p>
                  </a:txBody>
                  <a:tcPr marT="91425" marB="91425" marR="91425" marL="91425"/>
                </a:tc>
                <a:tc>
                  <a:txBody>
                    <a:bodyPr/>
                    <a:lstStyle/>
                    <a:p>
                      <a:pPr indent="0" lvl="0" marL="0" rtl="0" algn="l">
                        <a:spcBef>
                          <a:spcPts val="0"/>
                        </a:spcBef>
                        <a:spcAft>
                          <a:spcPts val="0"/>
                        </a:spcAft>
                        <a:buNone/>
                      </a:pPr>
                      <a:r>
                        <a:rPr lang="en"/>
                        <a:t>Mix minimum four sounds concurrently</a:t>
                      </a:r>
                      <a:endParaRPr/>
                    </a:p>
                  </a:txBody>
                  <a:tcPr marT="91425" marB="91425" marR="91425" marL="91425"/>
                </a:tc>
              </a:tr>
              <a:tr h="446125">
                <a:tc>
                  <a:txBody>
                    <a:bodyPr/>
                    <a:lstStyle/>
                    <a:p>
                      <a:pPr indent="0" lvl="0" marL="0" rtl="0" algn="l">
                        <a:spcBef>
                          <a:spcPts val="0"/>
                        </a:spcBef>
                        <a:spcAft>
                          <a:spcPts val="0"/>
                        </a:spcAft>
                        <a:buNone/>
                      </a:pPr>
                      <a:r>
                        <a:rPr lang="en">
                          <a:solidFill>
                            <a:schemeClr val="dk1"/>
                          </a:solidFill>
                        </a:rPr>
                        <a:t>High and low pass filters can be applied to final mixes</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Output sounds with filters active and measure effect on output signal</a:t>
                      </a:r>
                      <a:endParaRPr/>
                    </a:p>
                  </a:txBody>
                  <a:tcPr marT="91425" marB="91425" marR="91425" marL="91425"/>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Allow user interchangeable custom sound files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Play custom sound files from external storage</a:t>
                      </a:r>
                      <a:endParaRPr/>
                    </a:p>
                  </a:txBody>
                  <a:tcPr marT="91425" marB="91425" marR="91425" marL="91425"/>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Preset and custom sounds can be mixed together</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Output mixed preset and custom sounds</a:t>
                      </a:r>
                      <a:endParaRPr/>
                    </a:p>
                  </a:txBody>
                  <a:tcPr marT="91425" marB="91425" marR="91425" marL="91425"/>
                </a:tc>
              </a:tr>
            </a:tbl>
          </a:graphicData>
        </a:graphic>
      </p:graphicFrame>
      <p:sp>
        <p:nvSpPr>
          <p:cNvPr id="275" name="Google Shape;275;p2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Specifications</a:t>
            </a:r>
            <a:endParaRPr/>
          </a:p>
        </p:txBody>
      </p:sp>
      <p:sp>
        <p:nvSpPr>
          <p:cNvPr id="276" name="Google Shape;276;p2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77" name="Google Shape;277;p2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aphicFrame>
        <p:nvGraphicFramePr>
          <p:cNvPr id="282" name="Google Shape;282;p24"/>
          <p:cNvGraphicFramePr/>
          <p:nvPr/>
        </p:nvGraphicFramePr>
        <p:xfrm>
          <a:off x="0" y="1165950"/>
          <a:ext cx="3000000" cy="3000000"/>
        </p:xfrm>
        <a:graphic>
          <a:graphicData uri="http://schemas.openxmlformats.org/drawingml/2006/table">
            <a:tbl>
              <a:tblPr>
                <a:noFill/>
                <a:tableStyleId>{446C89FF-8DBC-4301-A300-90D8EFC5B42B}</a:tableStyleId>
              </a:tblPr>
              <a:tblGrid>
                <a:gridCol w="4572000"/>
                <a:gridCol w="4572000"/>
              </a:tblGrid>
              <a:tr h="446125">
                <a:tc>
                  <a:txBody>
                    <a:bodyPr/>
                    <a:lstStyle/>
                    <a:p>
                      <a:pPr indent="0" lvl="0" marL="0" rtl="0" algn="ctr">
                        <a:spcBef>
                          <a:spcPts val="0"/>
                        </a:spcBef>
                        <a:spcAft>
                          <a:spcPts val="0"/>
                        </a:spcAft>
                        <a:buNone/>
                      </a:pPr>
                      <a:r>
                        <a:rPr b="1" lang="en"/>
                        <a:t>Specification</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Test Plan</a:t>
                      </a:r>
                      <a:endParaRPr b="1"/>
                    </a:p>
                  </a:txBody>
                  <a:tcPr marT="91425" marB="91425" marR="91425" marL="91425"/>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Graphical user interface can be used to navigate preset &amp; custom sound libraries and saved pattern configs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Navigate sound libraries and saved configurations</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BPM is adjustable through a user input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t>Cross check multiple BPM inputs with a metronome to confirm continuity</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Clr>
                          <a:schemeClr val="dk1"/>
                        </a:buClr>
                        <a:buSzPts val="1100"/>
                        <a:buFont typeface="Arial"/>
                        <a:buNone/>
                      </a:pPr>
                      <a:r>
                        <a:rPr lang="en">
                          <a:solidFill>
                            <a:schemeClr val="dk1"/>
                          </a:solidFill>
                        </a:rPr>
                        <a:t>System outputs to wired or built-in speakers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Display system sound through headphones or speakers</a:t>
                      </a:r>
                      <a:endParaRPr/>
                    </a:p>
                  </a:txBody>
                  <a:tcPr marT="91425" marB="91425" marR="91425" marL="91425">
                    <a:lnL cap="flat" cmpd="sng" w="9525">
                      <a:solidFill>
                        <a:srgbClr val="9E9E9E"/>
                      </a:solidFill>
                      <a:prstDash val="solid"/>
                      <a:round/>
                      <a:headEnd len="sm" w="sm" type="none"/>
                      <a:tailEnd len="sm" w="sm" type="none"/>
                    </a:lnL>
                  </a:tcPr>
                </a:tc>
              </a:tr>
              <a:tr h="446125">
                <a:tc>
                  <a:txBody>
                    <a:bodyPr/>
                    <a:lstStyle/>
                    <a:p>
                      <a:pPr indent="0" lvl="0" marL="0" rtl="0" algn="l">
                        <a:spcBef>
                          <a:spcPts val="0"/>
                        </a:spcBef>
                        <a:spcAft>
                          <a:spcPts val="0"/>
                        </a:spcAft>
                        <a:buNone/>
                      </a:pPr>
                      <a:r>
                        <a:rPr lang="en">
                          <a:solidFill>
                            <a:schemeClr val="dk1"/>
                          </a:solidFill>
                        </a:rPr>
                        <a:t>System is operable by both </a:t>
                      </a:r>
                      <a:r>
                        <a:rPr lang="en">
                          <a:solidFill>
                            <a:schemeClr val="dk1"/>
                          </a:solidFill>
                        </a:rPr>
                        <a:t>rechargeable</a:t>
                      </a:r>
                      <a:r>
                        <a:rPr lang="en">
                          <a:solidFill>
                            <a:schemeClr val="dk1"/>
                          </a:solidFill>
                        </a:rPr>
                        <a:t> battery and </a:t>
                      </a:r>
                      <a:r>
                        <a:rPr lang="en">
                          <a:solidFill>
                            <a:schemeClr val="dk1"/>
                          </a:solidFill>
                        </a:rPr>
                        <a:t>power</a:t>
                      </a:r>
                      <a:r>
                        <a:rPr lang="en">
                          <a:solidFill>
                            <a:schemeClr val="dk1"/>
                          </a:solidFill>
                        </a:rPr>
                        <a:t> supply</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Demonstrate system operation with and without external power supply</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83" name="Google Shape;283;p2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Specifications Cont.</a:t>
            </a:r>
            <a:endParaRPr/>
          </a:p>
        </p:txBody>
      </p:sp>
      <p:sp>
        <p:nvSpPr>
          <p:cNvPr id="284" name="Google Shape;284;p2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85" name="Google Shape;285;p2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5"/>
          <p:cNvPicPr preferRelativeResize="0"/>
          <p:nvPr/>
        </p:nvPicPr>
        <p:blipFill rotWithShape="1">
          <a:blip r:embed="rId3">
            <a:alphaModFix/>
          </a:blip>
          <a:srcRect b="3330" l="17778" r="9919" t="28692"/>
          <a:stretch/>
        </p:blipFill>
        <p:spPr>
          <a:xfrm>
            <a:off x="194475" y="-3"/>
            <a:ext cx="8002925" cy="4232650"/>
          </a:xfrm>
          <a:prstGeom prst="rect">
            <a:avLst/>
          </a:prstGeom>
          <a:noFill/>
          <a:ln>
            <a:noFill/>
          </a:ln>
        </p:spPr>
      </p:pic>
      <p:sp>
        <p:nvSpPr>
          <p:cNvPr id="291" name="Google Shape;291;p25"/>
          <p:cNvSpPr txBox="1"/>
          <p:nvPr>
            <p:ph type="title"/>
          </p:nvPr>
        </p:nvSpPr>
        <p:spPr>
          <a:xfrm>
            <a:off x="1175426" y="576350"/>
            <a:ext cx="2811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Hardware Block Diagram</a:t>
            </a:r>
            <a:endParaRPr/>
          </a:p>
        </p:txBody>
      </p:sp>
      <p:sp>
        <p:nvSpPr>
          <p:cNvPr id="292" name="Google Shape;292;p25"/>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 </a:t>
            </a:r>
            <a:endParaRPr/>
          </a:p>
        </p:txBody>
      </p:sp>
      <p:sp>
        <p:nvSpPr>
          <p:cNvPr id="293" name="Google Shape;293;p2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294" name="Google Shape;294;p2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6"/>
          <p:cNvPicPr preferRelativeResize="0"/>
          <p:nvPr/>
        </p:nvPicPr>
        <p:blipFill>
          <a:blip r:embed="rId3">
            <a:alphaModFix/>
          </a:blip>
          <a:stretch>
            <a:fillRect/>
          </a:stretch>
        </p:blipFill>
        <p:spPr>
          <a:xfrm>
            <a:off x="0" y="0"/>
            <a:ext cx="9143999" cy="5143499"/>
          </a:xfrm>
          <a:prstGeom prst="rect">
            <a:avLst/>
          </a:prstGeom>
          <a:noFill/>
          <a:ln>
            <a:noFill/>
          </a:ln>
        </p:spPr>
      </p:pic>
      <p:sp>
        <p:nvSpPr>
          <p:cNvPr id="300" name="Google Shape;300;p26"/>
          <p:cNvSpPr txBox="1"/>
          <p:nvPr>
            <p:ph type="title"/>
          </p:nvPr>
        </p:nvSpPr>
        <p:spPr>
          <a:xfrm>
            <a:off x="158300" y="117475"/>
            <a:ext cx="3015900" cy="862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Software Block Diagram</a:t>
            </a:r>
            <a:endParaRPr/>
          </a:p>
        </p:txBody>
      </p:sp>
      <p:sp>
        <p:nvSpPr>
          <p:cNvPr id="301" name="Google Shape;301;p26"/>
          <p:cNvSpPr/>
          <p:nvPr>
            <p:ph idx="2" type="chart"/>
          </p:nvPr>
        </p:nvSpPr>
        <p:spPr>
          <a:xfrm>
            <a:off x="6705525" y="1785075"/>
            <a:ext cx="2400900" cy="3326100"/>
          </a:xfrm>
          <a:prstGeom prst="rect">
            <a:avLst/>
          </a:prstGeom>
          <a:ln cap="flat" cmpd="sng" w="28575">
            <a:solidFill>
              <a:schemeClr val="dk2"/>
            </a:solidFill>
            <a:prstDash val="solid"/>
            <a:round/>
            <a:headEnd len="sm" w="sm" type="none"/>
            <a:tailEnd len="sm" w="sm" type="none"/>
          </a:ln>
        </p:spPr>
        <p:txBody>
          <a:bodyPr anchorCtr="0" anchor="t" bIns="34275" lIns="68575" spcFirstLastPara="1" rIns="68575" wrap="square" tIns="34275">
            <a:noAutofit/>
          </a:bodyPr>
          <a:lstStyle/>
          <a:p>
            <a:pPr indent="0" lvl="0" marL="0" rtl="0" algn="ctr">
              <a:spcBef>
                <a:spcPts val="800"/>
              </a:spcBef>
              <a:spcAft>
                <a:spcPts val="0"/>
              </a:spcAft>
              <a:buNone/>
            </a:pPr>
            <a:r>
              <a:rPr lang="en" sz="1200"/>
              <a:t>Key</a:t>
            </a:r>
            <a:endParaRPr sz="1200"/>
          </a:p>
          <a:p>
            <a:pPr indent="-292100" lvl="0" marL="457200" rtl="0" algn="l">
              <a:spcBef>
                <a:spcPts val="800"/>
              </a:spcBef>
              <a:spcAft>
                <a:spcPts val="0"/>
              </a:spcAft>
              <a:buSzPts val="1000"/>
              <a:buAutoNum type="arabicPeriod"/>
            </a:pPr>
            <a:r>
              <a:rPr b="0" lang="en" sz="1000"/>
              <a:t>P</a:t>
            </a:r>
            <a:r>
              <a:rPr b="0" lang="en" sz="1000"/>
              <a:t>alette</a:t>
            </a:r>
            <a:r>
              <a:rPr b="0" lang="en" sz="1000"/>
              <a:t> sound button pressed</a:t>
            </a:r>
            <a:endParaRPr b="0" sz="1000"/>
          </a:p>
          <a:p>
            <a:pPr indent="-292100" lvl="0" marL="457200" rtl="0" algn="l">
              <a:spcBef>
                <a:spcPts val="0"/>
              </a:spcBef>
              <a:spcAft>
                <a:spcPts val="0"/>
              </a:spcAft>
              <a:buSzPts val="1000"/>
              <a:buAutoNum type="arabicPeriod"/>
            </a:pPr>
            <a:r>
              <a:rPr b="0" lang="en" sz="1000"/>
              <a:t>P</a:t>
            </a:r>
            <a:r>
              <a:rPr b="0" lang="en" sz="1000"/>
              <a:t>alette</a:t>
            </a:r>
            <a:r>
              <a:rPr b="0" lang="en" sz="1000"/>
              <a:t> effects button pressed</a:t>
            </a:r>
            <a:endParaRPr b="0" sz="1000"/>
          </a:p>
          <a:p>
            <a:pPr indent="-292100" lvl="0" marL="457200" rtl="0" algn="l">
              <a:spcBef>
                <a:spcPts val="0"/>
              </a:spcBef>
              <a:spcAft>
                <a:spcPts val="0"/>
              </a:spcAft>
              <a:buSzPts val="1000"/>
              <a:buAutoNum type="arabicPeriod"/>
            </a:pPr>
            <a:r>
              <a:rPr b="0" lang="en" sz="1000"/>
              <a:t>Save button pressed</a:t>
            </a:r>
            <a:endParaRPr b="0" sz="1000"/>
          </a:p>
          <a:p>
            <a:pPr indent="-292100" lvl="0" marL="457200" rtl="0" algn="l">
              <a:spcBef>
                <a:spcPts val="0"/>
              </a:spcBef>
              <a:spcAft>
                <a:spcPts val="0"/>
              </a:spcAft>
              <a:buSzPts val="1000"/>
              <a:buAutoNum type="arabicPeriod"/>
            </a:pPr>
            <a:r>
              <a:rPr b="0" lang="en" sz="1000"/>
              <a:t>Select measure button</a:t>
            </a:r>
            <a:endParaRPr b="0" sz="1000"/>
          </a:p>
          <a:p>
            <a:pPr indent="-292100" lvl="0" marL="457200" rtl="0" algn="l">
              <a:spcBef>
                <a:spcPts val="0"/>
              </a:spcBef>
              <a:spcAft>
                <a:spcPts val="0"/>
              </a:spcAft>
              <a:buSzPts val="1000"/>
              <a:buAutoNum type="arabicPeriod"/>
            </a:pPr>
            <a:r>
              <a:rPr b="0" lang="en" sz="1000"/>
              <a:t>If selected button memory already contains a sound</a:t>
            </a:r>
            <a:endParaRPr b="0" sz="1000"/>
          </a:p>
          <a:p>
            <a:pPr indent="-292100" lvl="0" marL="457200" rtl="0" algn="l">
              <a:spcBef>
                <a:spcPts val="0"/>
              </a:spcBef>
              <a:spcAft>
                <a:spcPts val="0"/>
              </a:spcAft>
              <a:buSzPts val="1000"/>
              <a:buAutoNum type="arabicPeriod"/>
            </a:pPr>
            <a:r>
              <a:rPr b="0" lang="en" sz="1000"/>
              <a:t>If button memory doesn’t contain a sound</a:t>
            </a:r>
            <a:endParaRPr b="0" sz="1000"/>
          </a:p>
          <a:p>
            <a:pPr indent="-292100" lvl="0" marL="457200" rtl="0" algn="l">
              <a:spcBef>
                <a:spcPts val="0"/>
              </a:spcBef>
              <a:spcAft>
                <a:spcPts val="0"/>
              </a:spcAft>
              <a:buSzPts val="1000"/>
              <a:buAutoNum type="arabicPeriod"/>
            </a:pPr>
            <a:r>
              <a:rPr b="0" lang="en" sz="1000"/>
              <a:t>Load sound to measure</a:t>
            </a:r>
            <a:endParaRPr b="0" sz="1000"/>
          </a:p>
          <a:p>
            <a:pPr indent="-292100" lvl="0" marL="457200" rtl="0" algn="l">
              <a:spcBef>
                <a:spcPts val="0"/>
              </a:spcBef>
              <a:spcAft>
                <a:spcPts val="0"/>
              </a:spcAft>
              <a:buSzPts val="1000"/>
              <a:buAutoNum type="arabicPeriod"/>
            </a:pPr>
            <a:r>
              <a:rPr b="0" lang="en" sz="1000"/>
              <a:t>Replace sound in </a:t>
            </a:r>
            <a:r>
              <a:rPr b="0" lang="en" sz="1000"/>
              <a:t>palette</a:t>
            </a:r>
            <a:endParaRPr b="0" sz="1000"/>
          </a:p>
          <a:p>
            <a:pPr indent="-292100" lvl="0" marL="457200" rtl="0" algn="l">
              <a:spcBef>
                <a:spcPts val="0"/>
              </a:spcBef>
              <a:spcAft>
                <a:spcPts val="0"/>
              </a:spcAft>
              <a:buSzPts val="1000"/>
              <a:buAutoNum type="arabicPeriod"/>
            </a:pPr>
            <a:r>
              <a:rPr b="0" lang="en" sz="1000"/>
              <a:t>Select MIDI</a:t>
            </a:r>
            <a:endParaRPr b="0" sz="1000"/>
          </a:p>
          <a:p>
            <a:pPr indent="-292100" lvl="0" marL="457200" rtl="0" algn="l">
              <a:spcBef>
                <a:spcPts val="0"/>
              </a:spcBef>
              <a:spcAft>
                <a:spcPts val="0"/>
              </a:spcAft>
              <a:buSzPts val="1000"/>
              <a:buAutoNum type="arabicPeriod"/>
            </a:pPr>
            <a:r>
              <a:rPr b="0" lang="en" sz="1000"/>
              <a:t>Select imported</a:t>
            </a:r>
            <a:endParaRPr b="0" sz="1000"/>
          </a:p>
          <a:p>
            <a:pPr indent="-292100" lvl="0" marL="457200" rtl="0" algn="l">
              <a:spcBef>
                <a:spcPts val="0"/>
              </a:spcBef>
              <a:spcAft>
                <a:spcPts val="0"/>
              </a:spcAft>
              <a:buSzPts val="1000"/>
              <a:buAutoNum type="arabicPeriod"/>
            </a:pPr>
            <a:r>
              <a:rPr b="0" lang="en" sz="1000"/>
              <a:t>Button memory doesn’t contain an effect</a:t>
            </a:r>
            <a:endParaRPr b="0" sz="1000"/>
          </a:p>
          <a:p>
            <a:pPr indent="-292100" lvl="0" marL="457200" rtl="0" algn="l">
              <a:spcBef>
                <a:spcPts val="0"/>
              </a:spcBef>
              <a:spcAft>
                <a:spcPts val="0"/>
              </a:spcAft>
              <a:buSzPts val="1000"/>
              <a:buAutoNum type="arabicPeriod"/>
            </a:pPr>
            <a:r>
              <a:rPr b="0" lang="en" sz="1000"/>
              <a:t>Button memory does contain an effect</a:t>
            </a:r>
            <a:endParaRPr b="0" sz="1000"/>
          </a:p>
          <a:p>
            <a:pPr indent="-292100" lvl="0" marL="457200" rtl="0" algn="l">
              <a:spcBef>
                <a:spcPts val="0"/>
              </a:spcBef>
              <a:spcAft>
                <a:spcPts val="0"/>
              </a:spcAft>
              <a:buSzPts val="1000"/>
              <a:buAutoNum type="arabicPeriod"/>
            </a:pPr>
            <a:r>
              <a:rPr b="0" lang="en" sz="1000"/>
              <a:t>Replace effect in </a:t>
            </a:r>
            <a:r>
              <a:rPr b="0" lang="en" sz="1000"/>
              <a:t>palette</a:t>
            </a:r>
            <a:endParaRPr b="0" sz="1000"/>
          </a:p>
          <a:p>
            <a:pPr indent="-292100" lvl="0" marL="457200" rtl="0" algn="l">
              <a:spcBef>
                <a:spcPts val="0"/>
              </a:spcBef>
              <a:spcAft>
                <a:spcPts val="0"/>
              </a:spcAft>
              <a:buSzPts val="1000"/>
              <a:buAutoNum type="arabicPeriod"/>
            </a:pPr>
            <a:r>
              <a:rPr b="0" lang="en" sz="1000"/>
              <a:t>Load effect to measure</a:t>
            </a:r>
            <a:endParaRPr b="0" sz="1000"/>
          </a:p>
          <a:p>
            <a:pPr indent="-292100" lvl="0" marL="457200" rtl="0" algn="l">
              <a:spcBef>
                <a:spcPts val="0"/>
              </a:spcBef>
              <a:spcAft>
                <a:spcPts val="0"/>
              </a:spcAft>
              <a:buSzPts val="1000"/>
              <a:buAutoNum type="arabicPeriod"/>
            </a:pPr>
            <a:r>
              <a:rPr b="0" lang="en" sz="1000"/>
              <a:t>Pause button is pressed</a:t>
            </a:r>
            <a:endParaRPr b="0" sz="1000"/>
          </a:p>
          <a:p>
            <a:pPr indent="-292100" lvl="0" marL="457200" rtl="0" algn="l">
              <a:spcBef>
                <a:spcPts val="0"/>
              </a:spcBef>
              <a:spcAft>
                <a:spcPts val="0"/>
              </a:spcAft>
              <a:buSzPts val="1000"/>
              <a:buAutoNum type="arabicPeriod"/>
            </a:pPr>
            <a:r>
              <a:rPr b="0" lang="en" sz="1000"/>
              <a:t>Measures loop once play button pressed until paused </a:t>
            </a:r>
            <a:endParaRPr b="0"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PCB Requirements</a:t>
            </a:r>
            <a:endParaRPr/>
          </a:p>
        </p:txBody>
      </p:sp>
      <p:sp>
        <p:nvSpPr>
          <p:cNvPr id="307" name="Google Shape;307;p27"/>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0" lang="en" sz="1500"/>
              <a:t>Our board needs to be able to accommodate 40+ buttons, power input, audio output, a microcontroller, and multiple IC packages.</a:t>
            </a:r>
            <a:endParaRPr b="0" sz="1500"/>
          </a:p>
          <a:p>
            <a:pPr indent="-323850" lvl="0" marL="457200" rtl="0" algn="l">
              <a:spcBef>
                <a:spcPts val="800"/>
              </a:spcBef>
              <a:spcAft>
                <a:spcPts val="0"/>
              </a:spcAft>
              <a:buSzPts val="1500"/>
              <a:buChar char="●"/>
            </a:pPr>
            <a:r>
              <a:rPr lang="en" sz="1500"/>
              <a:t>Inputs</a:t>
            </a:r>
            <a:endParaRPr sz="1500"/>
          </a:p>
          <a:p>
            <a:pPr indent="-323850" lvl="1" marL="914400" rtl="0" algn="l">
              <a:spcBef>
                <a:spcPts val="0"/>
              </a:spcBef>
              <a:spcAft>
                <a:spcPts val="0"/>
              </a:spcAft>
              <a:buSzPts val="1500"/>
              <a:buChar char="○"/>
            </a:pPr>
            <a:r>
              <a:rPr lang="en" sz="1500"/>
              <a:t>40+ buttons for looping, sounds/effects, and functions</a:t>
            </a:r>
            <a:endParaRPr sz="1500"/>
          </a:p>
          <a:p>
            <a:pPr indent="-323850" lvl="1" marL="914400" rtl="0" algn="l">
              <a:spcBef>
                <a:spcPts val="0"/>
              </a:spcBef>
              <a:spcAft>
                <a:spcPts val="0"/>
              </a:spcAft>
              <a:buSzPts val="1500"/>
              <a:buChar char="○"/>
            </a:pPr>
            <a:r>
              <a:rPr lang="en" sz="1500"/>
              <a:t>SD card reader to import user defined sounds/effects</a:t>
            </a:r>
            <a:endParaRPr sz="1500"/>
          </a:p>
          <a:p>
            <a:pPr indent="-323850" lvl="0" marL="457200" rtl="0" algn="l">
              <a:spcBef>
                <a:spcPts val="0"/>
              </a:spcBef>
              <a:spcAft>
                <a:spcPts val="0"/>
              </a:spcAft>
              <a:buSzPts val="1500"/>
              <a:buChar char="●"/>
            </a:pPr>
            <a:r>
              <a:rPr lang="en" sz="1500"/>
              <a:t>Sound Manipulation </a:t>
            </a:r>
            <a:endParaRPr sz="1500"/>
          </a:p>
          <a:p>
            <a:pPr indent="-323850" lvl="1" marL="914400" rtl="0" algn="l">
              <a:spcBef>
                <a:spcPts val="0"/>
              </a:spcBef>
              <a:spcAft>
                <a:spcPts val="0"/>
              </a:spcAft>
              <a:buSzPts val="1500"/>
              <a:buChar char="○"/>
            </a:pPr>
            <a:r>
              <a:rPr lang="en" sz="1500"/>
              <a:t>MIDI chip (VS1053b) for an onboard sound library</a:t>
            </a:r>
            <a:endParaRPr sz="1500"/>
          </a:p>
          <a:p>
            <a:pPr indent="-323850" lvl="1" marL="914400" rtl="0" algn="l">
              <a:spcBef>
                <a:spcPts val="0"/>
              </a:spcBef>
              <a:spcAft>
                <a:spcPts val="0"/>
              </a:spcAft>
              <a:buSzPts val="1500"/>
              <a:buChar char="○"/>
            </a:pPr>
            <a:r>
              <a:rPr lang="en" sz="1500"/>
              <a:t>DAC chip to convert SD card sounds from digital to analog</a:t>
            </a:r>
            <a:endParaRPr sz="1500"/>
          </a:p>
          <a:p>
            <a:pPr indent="-323850" lvl="1" marL="914400" rtl="0" algn="l">
              <a:spcBef>
                <a:spcPts val="0"/>
              </a:spcBef>
              <a:spcAft>
                <a:spcPts val="0"/>
              </a:spcAft>
              <a:buSzPts val="1500"/>
              <a:buChar char="○"/>
            </a:pPr>
            <a:r>
              <a:rPr lang="en" sz="1500"/>
              <a:t>Analog mixer for combining all of the sounds being played on each individual step</a:t>
            </a:r>
            <a:endParaRPr sz="1500"/>
          </a:p>
          <a:p>
            <a:pPr indent="-330200" lvl="1" marL="914400" rtl="0" algn="l">
              <a:spcBef>
                <a:spcPts val="0"/>
              </a:spcBef>
              <a:spcAft>
                <a:spcPts val="0"/>
              </a:spcAft>
              <a:buSzPts val="1600"/>
              <a:buChar char="○"/>
            </a:pPr>
            <a:r>
              <a:rPr lang="en" sz="1600"/>
              <a:t>Analog filters to modulate the output</a:t>
            </a:r>
            <a:endParaRPr sz="1600"/>
          </a:p>
          <a:p>
            <a:pPr indent="-330200" lvl="0" marL="457200" rtl="0" algn="l">
              <a:spcBef>
                <a:spcPts val="0"/>
              </a:spcBef>
              <a:spcAft>
                <a:spcPts val="0"/>
              </a:spcAft>
              <a:buSzPts val="1600"/>
              <a:buChar char="●"/>
            </a:pPr>
            <a:r>
              <a:rPr lang="en" sz="1600"/>
              <a:t>Output</a:t>
            </a:r>
            <a:endParaRPr sz="1600"/>
          </a:p>
          <a:p>
            <a:pPr indent="-330200" lvl="1" marL="914400" rtl="0" algn="l">
              <a:spcBef>
                <a:spcPts val="0"/>
              </a:spcBef>
              <a:spcAft>
                <a:spcPts val="0"/>
              </a:spcAft>
              <a:buSzPts val="1600"/>
              <a:buChar char="○"/>
            </a:pPr>
            <a:r>
              <a:rPr lang="en" sz="1600"/>
              <a:t>Amplifier (LM386) to create stronger signal and allow for volume control</a:t>
            </a:r>
            <a:endParaRPr sz="1600"/>
          </a:p>
          <a:p>
            <a:pPr indent="-330200" lvl="1" marL="914400" rtl="0" algn="l">
              <a:spcBef>
                <a:spcPts val="0"/>
              </a:spcBef>
              <a:spcAft>
                <a:spcPts val="0"/>
              </a:spcAft>
              <a:buSzPts val="1600"/>
              <a:buChar char="○"/>
            </a:pPr>
            <a:r>
              <a:rPr lang="en" sz="1600"/>
              <a:t>Headphone jack and speaker</a:t>
            </a:r>
            <a:endParaRPr sz="1600"/>
          </a:p>
          <a:p>
            <a:pPr indent="-330200" lvl="1" marL="914400" rtl="0" algn="l">
              <a:spcBef>
                <a:spcPts val="0"/>
              </a:spcBef>
              <a:spcAft>
                <a:spcPts val="0"/>
              </a:spcAft>
              <a:buSzPts val="1600"/>
              <a:buChar char="○"/>
            </a:pPr>
            <a:r>
              <a:rPr lang="en" sz="1600"/>
              <a:t>LCD display for user interface with the device</a:t>
            </a:r>
            <a:endParaRPr sz="1600"/>
          </a:p>
        </p:txBody>
      </p:sp>
      <p:sp>
        <p:nvSpPr>
          <p:cNvPr id="308" name="Google Shape;308;p2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09" name="Google Shape;309;p27"/>
          <p:cNvPicPr preferRelativeResize="0"/>
          <p:nvPr/>
        </p:nvPicPr>
        <p:blipFill>
          <a:blip r:embed="rId3">
            <a:alphaModFix/>
          </a:blip>
          <a:stretch>
            <a:fillRect/>
          </a:stretch>
        </p:blipFill>
        <p:spPr>
          <a:xfrm>
            <a:off x="6286675" y="1478625"/>
            <a:ext cx="1949900" cy="1297575"/>
          </a:xfrm>
          <a:prstGeom prst="rect">
            <a:avLst/>
          </a:prstGeom>
          <a:noFill/>
          <a:ln>
            <a:noFill/>
          </a:ln>
        </p:spPr>
      </p:pic>
      <p:sp>
        <p:nvSpPr>
          <p:cNvPr id="310" name="Google Shape;310;p2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Meet the </a:t>
            </a:r>
            <a:r>
              <a:rPr lang="en"/>
              <a:t>Team</a:t>
            </a:r>
            <a:endParaRPr/>
          </a:p>
        </p:txBody>
      </p:sp>
      <p:sp>
        <p:nvSpPr>
          <p:cNvPr id="58" name="Google Shape;58;p10"/>
          <p:cNvSpPr/>
          <p:nvPr>
            <p:ph idx="2" type="chart"/>
          </p:nvPr>
        </p:nvSpPr>
        <p:spPr>
          <a:xfrm>
            <a:off x="349150" y="3444400"/>
            <a:ext cx="1918800" cy="7887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0" lang="en" sz="1400"/>
              <a:t>Shawn Colby</a:t>
            </a:r>
            <a:endParaRPr b="0" sz="1400"/>
          </a:p>
          <a:p>
            <a:pPr indent="0" lvl="0" marL="0" rtl="0" algn="l">
              <a:lnSpc>
                <a:spcPct val="100000"/>
              </a:lnSpc>
              <a:spcBef>
                <a:spcPts val="0"/>
              </a:spcBef>
              <a:spcAft>
                <a:spcPts val="0"/>
              </a:spcAft>
              <a:buNone/>
            </a:pPr>
            <a:r>
              <a:rPr b="0" lang="en" sz="1400"/>
              <a:t>Computer Engineering</a:t>
            </a:r>
            <a:endParaRPr b="0" sz="1400"/>
          </a:p>
        </p:txBody>
      </p:sp>
      <p:sp>
        <p:nvSpPr>
          <p:cNvPr id="59" name="Google Shape;59;p1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60" name="Google Shape;60;p10"/>
          <p:cNvSpPr txBox="1"/>
          <p:nvPr/>
        </p:nvSpPr>
        <p:spPr>
          <a:xfrm>
            <a:off x="2347750" y="3381125"/>
            <a:ext cx="1918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Ryan Gordon</a:t>
            </a:r>
            <a:endParaRPr/>
          </a:p>
          <a:p>
            <a:pPr indent="0" lvl="0" marL="0" rtl="0" algn="l">
              <a:spcBef>
                <a:spcPts val="0"/>
              </a:spcBef>
              <a:spcAft>
                <a:spcPts val="0"/>
              </a:spcAft>
              <a:buNone/>
            </a:pPr>
            <a:r>
              <a:rPr lang="en"/>
              <a:t>Electrical Engineering</a:t>
            </a:r>
            <a:endParaRPr/>
          </a:p>
        </p:txBody>
      </p:sp>
      <p:sp>
        <p:nvSpPr>
          <p:cNvPr id="61" name="Google Shape;61;p10"/>
          <p:cNvSpPr txBox="1"/>
          <p:nvPr/>
        </p:nvSpPr>
        <p:spPr>
          <a:xfrm>
            <a:off x="4266550" y="3370775"/>
            <a:ext cx="19872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Conor Curtin</a:t>
            </a:r>
            <a:endParaRPr/>
          </a:p>
          <a:p>
            <a:pPr indent="0" lvl="0" marL="0" rtl="0" algn="l">
              <a:spcBef>
                <a:spcPts val="0"/>
              </a:spcBef>
              <a:spcAft>
                <a:spcPts val="0"/>
              </a:spcAft>
              <a:buNone/>
            </a:pPr>
            <a:r>
              <a:rPr lang="en"/>
              <a:t>Computer Engineering</a:t>
            </a:r>
            <a:endParaRPr/>
          </a:p>
          <a:p>
            <a:pPr indent="0" lvl="0" marL="0" rtl="0" algn="l">
              <a:spcBef>
                <a:spcPts val="0"/>
              </a:spcBef>
              <a:spcAft>
                <a:spcPts val="0"/>
              </a:spcAft>
              <a:buNone/>
            </a:pPr>
            <a:r>
              <a:t/>
            </a:r>
            <a:endParaRPr/>
          </a:p>
        </p:txBody>
      </p:sp>
      <p:sp>
        <p:nvSpPr>
          <p:cNvPr id="62" name="Google Shape;62;p10"/>
          <p:cNvSpPr txBox="1"/>
          <p:nvPr/>
        </p:nvSpPr>
        <p:spPr>
          <a:xfrm>
            <a:off x="6363400" y="3381125"/>
            <a:ext cx="19872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Evan Rovelli</a:t>
            </a:r>
            <a:endParaRPr/>
          </a:p>
          <a:p>
            <a:pPr indent="0" lvl="0" marL="0" rtl="0" algn="l">
              <a:spcBef>
                <a:spcPts val="0"/>
              </a:spcBef>
              <a:spcAft>
                <a:spcPts val="0"/>
              </a:spcAft>
              <a:buNone/>
            </a:pPr>
            <a:r>
              <a:rPr lang="en"/>
              <a:t>Computer Engineering</a:t>
            </a:r>
            <a:endParaRPr/>
          </a:p>
        </p:txBody>
      </p:sp>
      <p:sp>
        <p:nvSpPr>
          <p:cNvPr id="63" name="Google Shape;63;p1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64" name="Google Shape;64;p10"/>
          <p:cNvPicPr preferRelativeResize="0"/>
          <p:nvPr/>
        </p:nvPicPr>
        <p:blipFill rotWithShape="1">
          <a:blip r:embed="rId3">
            <a:alphaModFix/>
          </a:blip>
          <a:srcRect b="46029" l="0" r="0" t="10808"/>
          <a:stretch/>
        </p:blipFill>
        <p:spPr>
          <a:xfrm>
            <a:off x="2485088" y="1147088"/>
            <a:ext cx="1466700" cy="2220201"/>
          </a:xfrm>
          <a:prstGeom prst="rect">
            <a:avLst/>
          </a:prstGeom>
          <a:noFill/>
          <a:ln>
            <a:noFill/>
          </a:ln>
        </p:spPr>
      </p:pic>
      <p:pic>
        <p:nvPicPr>
          <p:cNvPr id="65" name="Google Shape;65;p10"/>
          <p:cNvPicPr preferRelativeResize="0"/>
          <p:nvPr/>
        </p:nvPicPr>
        <p:blipFill>
          <a:blip r:embed="rId4">
            <a:alphaModFix/>
          </a:blip>
          <a:stretch>
            <a:fillRect/>
          </a:stretch>
        </p:blipFill>
        <p:spPr>
          <a:xfrm>
            <a:off x="4350300" y="1160600"/>
            <a:ext cx="1617700" cy="2156923"/>
          </a:xfrm>
          <a:prstGeom prst="rect">
            <a:avLst/>
          </a:prstGeom>
          <a:noFill/>
          <a:ln>
            <a:noFill/>
          </a:ln>
        </p:spPr>
      </p:pic>
      <p:pic>
        <p:nvPicPr>
          <p:cNvPr id="66" name="Google Shape;66;p10"/>
          <p:cNvPicPr preferRelativeResize="0"/>
          <p:nvPr/>
        </p:nvPicPr>
        <p:blipFill rotWithShape="1">
          <a:blip r:embed="rId5">
            <a:alphaModFix/>
          </a:blip>
          <a:srcRect b="0" l="32054" r="5678" t="0"/>
          <a:stretch/>
        </p:blipFill>
        <p:spPr>
          <a:xfrm>
            <a:off x="349150" y="1147100"/>
            <a:ext cx="1856077" cy="2220199"/>
          </a:xfrm>
          <a:prstGeom prst="rect">
            <a:avLst/>
          </a:prstGeom>
          <a:noFill/>
          <a:ln>
            <a:noFill/>
          </a:ln>
        </p:spPr>
      </p:pic>
      <p:pic>
        <p:nvPicPr>
          <p:cNvPr id="67" name="Google Shape;67;p10"/>
          <p:cNvPicPr preferRelativeResize="0"/>
          <p:nvPr/>
        </p:nvPicPr>
        <p:blipFill>
          <a:blip r:embed="rId6">
            <a:alphaModFix/>
          </a:blip>
          <a:stretch>
            <a:fillRect/>
          </a:stretch>
        </p:blipFill>
        <p:spPr>
          <a:xfrm>
            <a:off x="6278550" y="1147100"/>
            <a:ext cx="2156923" cy="21569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MDR Deliverables</a:t>
            </a:r>
            <a:endParaRPr/>
          </a:p>
        </p:txBody>
      </p:sp>
      <p:sp>
        <p:nvSpPr>
          <p:cNvPr id="316" name="Google Shape;316;p28"/>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355600" lvl="0" marL="457200" rtl="0" algn="l">
              <a:spcBef>
                <a:spcPts val="800"/>
              </a:spcBef>
              <a:spcAft>
                <a:spcPts val="0"/>
              </a:spcAft>
              <a:buSzPts val="2000"/>
              <a:buChar char="●"/>
            </a:pPr>
            <a:r>
              <a:rPr b="0" lang="en"/>
              <a:t>System built on breadboards &amp; development boards</a:t>
            </a:r>
            <a:endParaRPr b="0"/>
          </a:p>
          <a:p>
            <a:pPr indent="-355600" lvl="0" marL="457200" rtl="0" algn="l">
              <a:spcBef>
                <a:spcPts val="0"/>
              </a:spcBef>
              <a:spcAft>
                <a:spcPts val="0"/>
              </a:spcAft>
              <a:buSzPts val="2000"/>
              <a:buChar char="●"/>
            </a:pPr>
            <a:r>
              <a:rPr b="0" lang="en"/>
              <a:t>Audio sources implemented (MIDI &amp; SD)</a:t>
            </a:r>
            <a:endParaRPr b="0"/>
          </a:p>
          <a:p>
            <a:pPr indent="-355600" lvl="0" marL="457200" rtl="0" algn="l">
              <a:spcBef>
                <a:spcPts val="0"/>
              </a:spcBef>
              <a:spcAft>
                <a:spcPts val="0"/>
              </a:spcAft>
              <a:buSzPts val="2000"/>
              <a:buChar char="●"/>
            </a:pPr>
            <a:r>
              <a:rPr b="0" lang="en"/>
              <a:t>Preliminary display &amp; user interface</a:t>
            </a:r>
            <a:endParaRPr b="0"/>
          </a:p>
          <a:p>
            <a:pPr indent="-355600" lvl="0" marL="457200" rtl="0" algn="l">
              <a:spcBef>
                <a:spcPts val="0"/>
              </a:spcBef>
              <a:spcAft>
                <a:spcPts val="0"/>
              </a:spcAft>
              <a:buSzPts val="2000"/>
              <a:buChar char="●"/>
            </a:pPr>
            <a:r>
              <a:rPr b="0" lang="en"/>
              <a:t>Looping &amp; palette buttons configured</a:t>
            </a:r>
            <a:endParaRPr b="0"/>
          </a:p>
          <a:p>
            <a:pPr indent="-355600" lvl="0" marL="457200" rtl="0" algn="l">
              <a:spcBef>
                <a:spcPts val="0"/>
              </a:spcBef>
              <a:spcAft>
                <a:spcPts val="0"/>
              </a:spcAft>
              <a:buSzPts val="2000"/>
              <a:buChar char="●"/>
            </a:pPr>
            <a:r>
              <a:rPr b="0" lang="en"/>
              <a:t>Demonstrate one measure looping continuously</a:t>
            </a:r>
            <a:endParaRPr b="0"/>
          </a:p>
          <a:p>
            <a:pPr indent="-355600" lvl="0" marL="457200" rtl="0" algn="l">
              <a:spcBef>
                <a:spcPts val="0"/>
              </a:spcBef>
              <a:spcAft>
                <a:spcPts val="0"/>
              </a:spcAft>
              <a:buSzPts val="2000"/>
              <a:buChar char="●"/>
            </a:pPr>
            <a:r>
              <a:rPr b="0" lang="en"/>
              <a:t>Ability to overlay one MIDI &amp; one SD sound on each step</a:t>
            </a:r>
            <a:endParaRPr b="0"/>
          </a:p>
          <a:p>
            <a:pPr indent="-355600" lvl="0" marL="457200" rtl="0" algn="l">
              <a:spcBef>
                <a:spcPts val="0"/>
              </a:spcBef>
              <a:spcAft>
                <a:spcPts val="0"/>
              </a:spcAft>
              <a:buSzPts val="2000"/>
              <a:buChar char="●"/>
            </a:pPr>
            <a:r>
              <a:rPr b="0" lang="en"/>
              <a:t>Effects overlay design</a:t>
            </a:r>
            <a:endParaRPr b="0"/>
          </a:p>
          <a:p>
            <a:pPr indent="-355600" lvl="0" marL="457200" rtl="0" algn="l">
              <a:spcBef>
                <a:spcPts val="0"/>
              </a:spcBef>
              <a:spcAft>
                <a:spcPts val="0"/>
              </a:spcAft>
              <a:buSzPts val="2000"/>
              <a:buChar char="●"/>
            </a:pPr>
            <a:r>
              <a:rPr b="0" lang="en"/>
              <a:t>Analog mixing one MIDI &amp; one SD sound</a:t>
            </a:r>
            <a:endParaRPr b="0"/>
          </a:p>
          <a:p>
            <a:pPr indent="-355600" lvl="0" marL="457200" rtl="0" algn="l">
              <a:spcBef>
                <a:spcPts val="0"/>
              </a:spcBef>
              <a:spcAft>
                <a:spcPts val="0"/>
              </a:spcAft>
              <a:buSzPts val="2000"/>
              <a:buChar char="●"/>
            </a:pPr>
            <a:r>
              <a:rPr b="0" lang="en"/>
              <a:t>High pass &amp; low pass filters designed, implemented</a:t>
            </a:r>
            <a:endParaRPr b="0"/>
          </a:p>
          <a:p>
            <a:pPr indent="-355600" lvl="0" marL="457200" rtl="0" algn="l">
              <a:spcBef>
                <a:spcPts val="0"/>
              </a:spcBef>
              <a:spcAft>
                <a:spcPts val="0"/>
              </a:spcAft>
              <a:buSzPts val="2000"/>
              <a:buChar char="●"/>
            </a:pPr>
            <a:r>
              <a:rPr b="0" lang="en"/>
              <a:t>Battery management system designed</a:t>
            </a:r>
            <a:endParaRPr b="0"/>
          </a:p>
          <a:p>
            <a:pPr indent="0" lvl="0" marL="0" rtl="0" algn="l">
              <a:spcBef>
                <a:spcPts val="800"/>
              </a:spcBef>
              <a:spcAft>
                <a:spcPts val="0"/>
              </a:spcAft>
              <a:buNone/>
            </a:pPr>
            <a:r>
              <a:t/>
            </a:r>
            <a:endParaRPr b="0"/>
          </a:p>
        </p:txBody>
      </p:sp>
      <p:sp>
        <p:nvSpPr>
          <p:cNvPr id="317" name="Google Shape;317;p28"/>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18" name="Google Shape;318;p28"/>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Cost of Components</a:t>
            </a:r>
            <a:endParaRPr/>
          </a:p>
        </p:txBody>
      </p:sp>
      <p:sp>
        <p:nvSpPr>
          <p:cNvPr id="324" name="Google Shape;324;p29"/>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25" name="Google Shape;325;p29"/>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26" name="Google Shape;326;p29"/>
          <p:cNvPicPr preferRelativeResize="0"/>
          <p:nvPr/>
        </p:nvPicPr>
        <p:blipFill>
          <a:blip r:embed="rId3">
            <a:alphaModFix/>
          </a:blip>
          <a:stretch>
            <a:fillRect/>
          </a:stretch>
        </p:blipFill>
        <p:spPr>
          <a:xfrm>
            <a:off x="7224325" y="555500"/>
            <a:ext cx="1495001" cy="1495001"/>
          </a:xfrm>
          <a:prstGeom prst="rect">
            <a:avLst/>
          </a:prstGeom>
          <a:noFill/>
          <a:ln>
            <a:noFill/>
          </a:ln>
        </p:spPr>
      </p:pic>
      <p:pic>
        <p:nvPicPr>
          <p:cNvPr id="327" name="Google Shape;327;p29"/>
          <p:cNvPicPr preferRelativeResize="0"/>
          <p:nvPr/>
        </p:nvPicPr>
        <p:blipFill>
          <a:blip r:embed="rId4">
            <a:alphaModFix/>
          </a:blip>
          <a:stretch>
            <a:fillRect/>
          </a:stretch>
        </p:blipFill>
        <p:spPr>
          <a:xfrm>
            <a:off x="2891949" y="1070000"/>
            <a:ext cx="3360100" cy="3313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0"/>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Member Responsibilities</a:t>
            </a:r>
            <a:endParaRPr/>
          </a:p>
        </p:txBody>
      </p:sp>
      <p:sp>
        <p:nvSpPr>
          <p:cNvPr id="333" name="Google Shape;333;p30"/>
          <p:cNvSpPr/>
          <p:nvPr>
            <p:ph idx="2" type="chart"/>
          </p:nvPr>
        </p:nvSpPr>
        <p:spPr>
          <a:xfrm>
            <a:off x="472675" y="1213875"/>
            <a:ext cx="84822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t>Evan Rovelli (CompE)</a:t>
            </a:r>
            <a:endParaRPr sz="1800"/>
          </a:p>
          <a:p>
            <a:pPr indent="-323850" lvl="0" marL="457200" rtl="0" algn="l">
              <a:spcBef>
                <a:spcPts val="800"/>
              </a:spcBef>
              <a:spcAft>
                <a:spcPts val="0"/>
              </a:spcAft>
              <a:buSzPts val="1500"/>
              <a:buChar char="●"/>
            </a:pPr>
            <a:r>
              <a:rPr lang="en" sz="1500"/>
              <a:t>Software Lead, Software UI, Power Management, Display Interface, Storage</a:t>
            </a:r>
            <a:endParaRPr sz="1500"/>
          </a:p>
          <a:p>
            <a:pPr indent="0" lvl="0" marL="0" rtl="0" algn="l">
              <a:spcBef>
                <a:spcPts val="800"/>
              </a:spcBef>
              <a:spcAft>
                <a:spcPts val="0"/>
              </a:spcAft>
              <a:buNone/>
            </a:pPr>
            <a:r>
              <a:rPr lang="en" sz="1800"/>
              <a:t>Ryan Gordon (EE)</a:t>
            </a:r>
            <a:endParaRPr sz="1800"/>
          </a:p>
          <a:p>
            <a:pPr indent="-323850" lvl="0" marL="457200" rtl="0" algn="l">
              <a:spcBef>
                <a:spcPts val="800"/>
              </a:spcBef>
              <a:spcAft>
                <a:spcPts val="0"/>
              </a:spcAft>
              <a:buSzPts val="1500"/>
              <a:buChar char="●"/>
            </a:pPr>
            <a:r>
              <a:rPr lang="en" sz="1500"/>
              <a:t>PCB</a:t>
            </a:r>
            <a:r>
              <a:rPr lang="en" sz="1500"/>
              <a:t> Lead, PCB Design in Altium, Hardware UI, Audio Output</a:t>
            </a:r>
            <a:endParaRPr sz="1500"/>
          </a:p>
          <a:p>
            <a:pPr indent="0" lvl="0" marL="0" rtl="0" algn="l">
              <a:spcBef>
                <a:spcPts val="800"/>
              </a:spcBef>
              <a:spcAft>
                <a:spcPts val="0"/>
              </a:spcAft>
              <a:buNone/>
            </a:pPr>
            <a:r>
              <a:rPr lang="en" sz="1800"/>
              <a:t>Shawn Colby (CompE)</a:t>
            </a:r>
            <a:endParaRPr sz="1800"/>
          </a:p>
          <a:p>
            <a:pPr indent="-323850" lvl="0" marL="457200" rtl="0" algn="l">
              <a:spcBef>
                <a:spcPts val="800"/>
              </a:spcBef>
              <a:spcAft>
                <a:spcPts val="0"/>
              </a:spcAft>
              <a:buSzPts val="1500"/>
              <a:buChar char="●"/>
            </a:pPr>
            <a:r>
              <a:rPr lang="en" sz="1500"/>
              <a:t>Timing and Looping Lead, Metronome Timing, Sounds &amp; Effects, Power Management</a:t>
            </a:r>
            <a:endParaRPr sz="1500"/>
          </a:p>
          <a:p>
            <a:pPr indent="0" lvl="0" marL="0" rtl="0" algn="l">
              <a:spcBef>
                <a:spcPts val="800"/>
              </a:spcBef>
              <a:spcAft>
                <a:spcPts val="0"/>
              </a:spcAft>
              <a:buNone/>
            </a:pPr>
            <a:r>
              <a:rPr lang="en" sz="1800"/>
              <a:t>Conor Curtin (CompE)</a:t>
            </a:r>
            <a:endParaRPr sz="1800"/>
          </a:p>
          <a:p>
            <a:pPr indent="-323850" lvl="0" marL="457200" rtl="0" algn="l">
              <a:spcBef>
                <a:spcPts val="800"/>
              </a:spcBef>
              <a:spcAft>
                <a:spcPts val="0"/>
              </a:spcAft>
              <a:buSzPts val="1500"/>
              <a:buChar char="●"/>
            </a:pPr>
            <a:r>
              <a:rPr lang="en" sz="1500"/>
              <a:t>Team Coordinator, Budget Lead, MIDI, Audio Output, Display Interface</a:t>
            </a:r>
            <a:endParaRPr sz="1500"/>
          </a:p>
        </p:txBody>
      </p:sp>
      <p:sp>
        <p:nvSpPr>
          <p:cNvPr id="334" name="Google Shape;334;p30"/>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35" name="Google Shape;335;p30"/>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Gantt Chart</a:t>
            </a:r>
            <a:endParaRPr/>
          </a:p>
        </p:txBody>
      </p:sp>
      <p:sp>
        <p:nvSpPr>
          <p:cNvPr id="341" name="Google Shape;341;p3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342" name="Google Shape;342;p31"/>
          <p:cNvPicPr preferRelativeResize="0"/>
          <p:nvPr/>
        </p:nvPicPr>
        <p:blipFill>
          <a:blip r:embed="rId3">
            <a:alphaModFix/>
          </a:blip>
          <a:stretch>
            <a:fillRect/>
          </a:stretch>
        </p:blipFill>
        <p:spPr>
          <a:xfrm>
            <a:off x="152400" y="1222398"/>
            <a:ext cx="8839198" cy="3204627"/>
          </a:xfrm>
          <a:prstGeom prst="rect">
            <a:avLst/>
          </a:prstGeom>
          <a:noFill/>
          <a:ln>
            <a:noFill/>
          </a:ln>
        </p:spPr>
      </p:pic>
      <p:sp>
        <p:nvSpPr>
          <p:cNvPr id="343" name="Google Shape;343;p3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Questions?</a:t>
            </a:r>
            <a:endParaRPr/>
          </a:p>
        </p:txBody>
      </p:sp>
      <p:sp>
        <p:nvSpPr>
          <p:cNvPr id="349" name="Google Shape;349;p32"/>
          <p:cNvSpPr txBox="1"/>
          <p:nvPr>
            <p:ph idx="1" type="subTitle"/>
          </p:nvPr>
        </p:nvSpPr>
        <p:spPr>
          <a:xfrm>
            <a:off x="311700" y="2834125"/>
            <a:ext cx="8520600" cy="7926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Sources</a:t>
            </a:r>
            <a:endParaRPr/>
          </a:p>
        </p:txBody>
      </p:sp>
      <p:sp>
        <p:nvSpPr>
          <p:cNvPr id="355" name="Google Shape;355;p33"/>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Images:</a:t>
            </a:r>
            <a:r>
              <a:rPr lang="en" sz="1400" u="sng">
                <a:solidFill>
                  <a:schemeClr val="hlink"/>
                </a:solidFill>
                <a:hlinkClick r:id="rId3"/>
              </a:rPr>
              <a:t>https://www.polycase.com/techtalk/potting-boxes/pcb-potting.html</a:t>
            </a:r>
            <a:endParaRPr sz="1400"/>
          </a:p>
          <a:p>
            <a:pPr indent="0" lvl="0" marL="0" rtl="0" algn="l">
              <a:spcBef>
                <a:spcPts val="800"/>
              </a:spcBef>
              <a:spcAft>
                <a:spcPts val="0"/>
              </a:spcAft>
              <a:buNone/>
            </a:pPr>
            <a:r>
              <a:rPr lang="en" sz="1400" u="sng">
                <a:solidFill>
                  <a:schemeClr val="hlink"/>
                </a:solidFill>
                <a:hlinkClick r:id="rId4"/>
              </a:rPr>
              <a:t>https://macprovideo.com/article/audio-hardware/11-hardware-midi-sequencers-every-producer-should-consider</a:t>
            </a:r>
            <a:endParaRPr sz="1400"/>
          </a:p>
          <a:p>
            <a:pPr indent="0" lvl="0" marL="0" rtl="0" algn="l">
              <a:spcBef>
                <a:spcPts val="800"/>
              </a:spcBef>
              <a:spcAft>
                <a:spcPts val="0"/>
              </a:spcAft>
              <a:buNone/>
            </a:pPr>
            <a:r>
              <a:rPr lang="en" sz="1400" u="sng">
                <a:solidFill>
                  <a:schemeClr val="hlink"/>
                </a:solidFill>
                <a:hlinkClick r:id="rId5"/>
              </a:rPr>
              <a:t>https://www.sparkfun.com/products/retired/8892</a:t>
            </a:r>
            <a:r>
              <a:rPr lang="en" sz="1400"/>
              <a:t> </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rPr lang="en" sz="1400"/>
              <a:t>Pocket Operator KO!: </a:t>
            </a:r>
            <a:r>
              <a:rPr lang="en" sz="1400" u="sng">
                <a:solidFill>
                  <a:schemeClr val="hlink"/>
                </a:solidFill>
                <a:hlinkClick r:id="rId6"/>
              </a:rPr>
              <a:t>https://teenage.engineering/guides/po-33/en</a:t>
            </a:r>
            <a:endParaRPr sz="1400"/>
          </a:p>
          <a:p>
            <a:pPr indent="0" lvl="0" marL="0" rtl="0" algn="l">
              <a:spcBef>
                <a:spcPts val="800"/>
              </a:spcBef>
              <a:spcAft>
                <a:spcPts val="0"/>
              </a:spcAft>
              <a:buNone/>
            </a:pPr>
            <a:r>
              <a:rPr lang="en" sz="1400"/>
              <a:t>BeatStep </a:t>
            </a:r>
            <a:r>
              <a:rPr lang="en" sz="1400" u="sng">
                <a:solidFill>
                  <a:schemeClr val="hlink"/>
                </a:solidFill>
                <a:hlinkClick r:id="rId7"/>
              </a:rPr>
              <a:t>https://www.sweetwater.com/store/detail/BeatStep--arturia-beatstep-pad-controller-and-cv-gate-sequencer</a:t>
            </a:r>
            <a:r>
              <a:rPr lang="en" sz="1400"/>
              <a:t> </a:t>
            </a:r>
            <a:endParaRPr sz="1400"/>
          </a:p>
          <a:p>
            <a:pPr indent="0" lvl="0" marL="0" rtl="0" algn="l">
              <a:spcBef>
                <a:spcPts val="800"/>
              </a:spcBef>
              <a:spcAft>
                <a:spcPts val="0"/>
              </a:spcAft>
              <a:buNone/>
            </a:pPr>
            <a:r>
              <a:rPr lang="en" sz="1400"/>
              <a:t>Mikro MK3 </a:t>
            </a:r>
            <a:r>
              <a:rPr lang="en" sz="1400" u="sng">
                <a:solidFill>
                  <a:schemeClr val="hlink"/>
                </a:solidFill>
                <a:hlinkClick r:id="rId8"/>
              </a:rPr>
              <a:t>https://www.sweetwater.com/store/detail/MaschMik3--native-instruments-maschine-mikro-mk3-production-and-performance-system-with-software</a:t>
            </a:r>
            <a:r>
              <a:rPr lang="en" sz="1400"/>
              <a:t> </a:t>
            </a:r>
            <a:endParaRPr sz="1400"/>
          </a:p>
          <a:p>
            <a:pPr indent="0" lvl="0" marL="0" rtl="0" algn="l">
              <a:spcBef>
                <a:spcPts val="800"/>
              </a:spcBef>
              <a:spcAft>
                <a:spcPts val="0"/>
              </a:spcAft>
              <a:buNone/>
            </a:pPr>
            <a:r>
              <a:t/>
            </a:r>
            <a:endParaRPr/>
          </a:p>
        </p:txBody>
      </p:sp>
      <p:sp>
        <p:nvSpPr>
          <p:cNvPr id="356" name="Google Shape;356;p3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357" name="Google Shape;357;p3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Problem Statement</a:t>
            </a:r>
            <a:endParaRPr/>
          </a:p>
        </p:txBody>
      </p:sp>
      <p:sp>
        <p:nvSpPr>
          <p:cNvPr id="73" name="Google Shape;73;p11"/>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0" lang="en" sz="1400"/>
              <a:t>Music creation has evolved over time and a lot of new technology has been incorporated into this process. There are many solutions designed to create backbeats and loops to aid musicians in creating music. However, a lot of these tools only have set features and are quite confusing for an inexperienced user to operate. We have decided to design a solution that is more modular in its features and easier for the user to operate. Our device will be able to have varying steps for each beat in a looping measure.  There will be different sounds and effects that can be swapped by the user to achieve various styles of music. The loops will be chainable, so multiple measures of music can be made.</a:t>
            </a:r>
            <a:endParaRPr sz="2300"/>
          </a:p>
        </p:txBody>
      </p:sp>
      <p:sp>
        <p:nvSpPr>
          <p:cNvPr id="74" name="Google Shape;74;p11"/>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75" name="Google Shape;75;p11"/>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Goal</a:t>
            </a:r>
            <a:endParaRPr/>
          </a:p>
        </p:txBody>
      </p:sp>
      <p:sp>
        <p:nvSpPr>
          <p:cNvPr id="81" name="Google Shape;81;p12"/>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0" lang="en"/>
              <a:t>We aim to </a:t>
            </a:r>
            <a:r>
              <a:rPr b="0" lang="en"/>
              <a:t>develop</a:t>
            </a:r>
            <a:r>
              <a:rPr b="0" lang="en"/>
              <a:t> a music sequencer that can use custom imported sounds along with sounds from a MIDI library to provide a user friendly, handheld platform used as a creative tool early in the production process of making music. </a:t>
            </a:r>
            <a:endParaRPr b="0"/>
          </a:p>
        </p:txBody>
      </p:sp>
      <p:sp>
        <p:nvSpPr>
          <p:cNvPr id="82" name="Google Shape;82;p12"/>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83" name="Google Shape;83;p12"/>
          <p:cNvPicPr preferRelativeResize="0"/>
          <p:nvPr/>
        </p:nvPicPr>
        <p:blipFill>
          <a:blip r:embed="rId3">
            <a:alphaModFix/>
          </a:blip>
          <a:stretch>
            <a:fillRect/>
          </a:stretch>
        </p:blipFill>
        <p:spPr>
          <a:xfrm>
            <a:off x="3815313" y="2114188"/>
            <a:ext cx="2143125" cy="2143125"/>
          </a:xfrm>
          <a:prstGeom prst="rect">
            <a:avLst/>
          </a:prstGeom>
          <a:noFill/>
          <a:ln>
            <a:noFill/>
          </a:ln>
        </p:spPr>
      </p:pic>
      <p:sp>
        <p:nvSpPr>
          <p:cNvPr id="84" name="Google Shape;84;p12"/>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Terminology</a:t>
            </a:r>
            <a:endParaRPr/>
          </a:p>
        </p:txBody>
      </p:sp>
      <p:sp>
        <p:nvSpPr>
          <p:cNvPr id="90" name="Google Shape;90;p13"/>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lnSpc>
                <a:spcPct val="150000"/>
              </a:lnSpc>
              <a:spcBef>
                <a:spcPts val="800"/>
              </a:spcBef>
              <a:spcAft>
                <a:spcPts val="0"/>
              </a:spcAft>
              <a:buNone/>
            </a:pPr>
            <a:r>
              <a:rPr lang="en"/>
              <a:t>Step</a:t>
            </a:r>
            <a:r>
              <a:rPr b="0" lang="en"/>
              <a:t> - Moment in time when sound is output</a:t>
            </a:r>
            <a:endParaRPr b="0"/>
          </a:p>
          <a:p>
            <a:pPr indent="0" lvl="0" marL="0" rtl="0" algn="l">
              <a:lnSpc>
                <a:spcPct val="150000"/>
              </a:lnSpc>
              <a:spcBef>
                <a:spcPts val="800"/>
              </a:spcBef>
              <a:spcAft>
                <a:spcPts val="0"/>
              </a:spcAft>
              <a:buNone/>
            </a:pPr>
            <a:r>
              <a:rPr lang="en"/>
              <a:t>Beat</a:t>
            </a:r>
            <a:r>
              <a:rPr b="0" lang="en"/>
              <a:t> - Combination of one or more steps of equal length in succession</a:t>
            </a:r>
            <a:endParaRPr b="0"/>
          </a:p>
          <a:p>
            <a:pPr indent="0" lvl="0" marL="0" rtl="0" algn="l">
              <a:lnSpc>
                <a:spcPct val="150000"/>
              </a:lnSpc>
              <a:spcBef>
                <a:spcPts val="800"/>
              </a:spcBef>
              <a:spcAft>
                <a:spcPts val="0"/>
              </a:spcAft>
              <a:buNone/>
            </a:pPr>
            <a:r>
              <a:rPr lang="en"/>
              <a:t>Measure</a:t>
            </a:r>
            <a:r>
              <a:rPr b="0" lang="en"/>
              <a:t> - A collection of one or more beats in succession</a:t>
            </a:r>
            <a:endParaRPr b="0"/>
          </a:p>
          <a:p>
            <a:pPr indent="0" lvl="0" marL="0" rtl="0" algn="l">
              <a:lnSpc>
                <a:spcPct val="150000"/>
              </a:lnSpc>
              <a:spcBef>
                <a:spcPts val="800"/>
              </a:spcBef>
              <a:spcAft>
                <a:spcPts val="0"/>
              </a:spcAft>
              <a:buNone/>
            </a:pPr>
            <a:r>
              <a:rPr lang="en"/>
              <a:t>Loop</a:t>
            </a:r>
            <a:r>
              <a:rPr b="0" lang="en"/>
              <a:t> - A collection of one or more measures that is repeated</a:t>
            </a:r>
            <a:endParaRPr b="0"/>
          </a:p>
          <a:p>
            <a:pPr indent="0" lvl="0" marL="0" rtl="0" algn="l">
              <a:lnSpc>
                <a:spcPct val="150000"/>
              </a:lnSpc>
              <a:spcBef>
                <a:spcPts val="800"/>
              </a:spcBef>
              <a:spcAft>
                <a:spcPts val="0"/>
              </a:spcAft>
              <a:buNone/>
            </a:pPr>
            <a:r>
              <a:rPr lang="en"/>
              <a:t>Tempo</a:t>
            </a:r>
            <a:r>
              <a:rPr b="0" lang="en"/>
              <a:t> - The frequency at which beats occur in beats per minute (BPM)</a:t>
            </a:r>
            <a:endParaRPr b="0"/>
          </a:p>
          <a:p>
            <a:pPr indent="0" lvl="0" marL="0" rtl="0" algn="l">
              <a:spcBef>
                <a:spcPts val="800"/>
              </a:spcBef>
              <a:spcAft>
                <a:spcPts val="0"/>
              </a:spcAft>
              <a:buNone/>
            </a:pPr>
            <a:r>
              <a:t/>
            </a:r>
            <a:endParaRPr b="0"/>
          </a:p>
          <a:p>
            <a:pPr indent="0" lvl="0" marL="0" rtl="0" algn="l">
              <a:spcBef>
                <a:spcPts val="800"/>
              </a:spcBef>
              <a:spcAft>
                <a:spcPts val="0"/>
              </a:spcAft>
              <a:buNone/>
            </a:pPr>
            <a:r>
              <a:t/>
            </a:r>
            <a:endParaRPr b="0"/>
          </a:p>
        </p:txBody>
      </p:sp>
      <p:sp>
        <p:nvSpPr>
          <p:cNvPr id="91" name="Google Shape;91;p13"/>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92" name="Google Shape;92;p13"/>
          <p:cNvPicPr preferRelativeResize="0"/>
          <p:nvPr/>
        </p:nvPicPr>
        <p:blipFill rotWithShape="1">
          <a:blip r:embed="rId3">
            <a:alphaModFix/>
          </a:blip>
          <a:srcRect b="16029" l="0" r="0" t="0"/>
          <a:stretch/>
        </p:blipFill>
        <p:spPr>
          <a:xfrm>
            <a:off x="5750025" y="464525"/>
            <a:ext cx="2932075" cy="1011025"/>
          </a:xfrm>
          <a:prstGeom prst="rect">
            <a:avLst/>
          </a:prstGeom>
          <a:noFill/>
          <a:ln>
            <a:noFill/>
          </a:ln>
        </p:spPr>
      </p:pic>
      <p:sp>
        <p:nvSpPr>
          <p:cNvPr id="93" name="Google Shape;93;p13"/>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Basics of a Sequencer</a:t>
            </a:r>
            <a:endParaRPr/>
          </a:p>
        </p:txBody>
      </p:sp>
      <p:sp>
        <p:nvSpPr>
          <p:cNvPr id="99" name="Google Shape;99;p14"/>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349250" lvl="0" marL="457200" rtl="0" algn="l">
              <a:lnSpc>
                <a:spcPct val="150000"/>
              </a:lnSpc>
              <a:spcBef>
                <a:spcPts val="800"/>
              </a:spcBef>
              <a:spcAft>
                <a:spcPts val="0"/>
              </a:spcAft>
              <a:buSzPts val="1900"/>
              <a:buChar char="●"/>
            </a:pPr>
            <a:r>
              <a:rPr b="0" lang="en" sz="1900"/>
              <a:t>Device that allows user to program sequences of sounds and effects</a:t>
            </a:r>
            <a:endParaRPr b="0" sz="1900"/>
          </a:p>
          <a:p>
            <a:pPr indent="-349250" lvl="0" marL="457200" rtl="0" algn="l">
              <a:lnSpc>
                <a:spcPct val="150000"/>
              </a:lnSpc>
              <a:spcBef>
                <a:spcPts val="0"/>
              </a:spcBef>
              <a:spcAft>
                <a:spcPts val="0"/>
              </a:spcAft>
              <a:buSzPts val="1900"/>
              <a:buChar char="●"/>
            </a:pPr>
            <a:r>
              <a:rPr b="0" lang="en" sz="1900"/>
              <a:t>Multiple sounds can be layered on one step to create a more musical loop</a:t>
            </a:r>
            <a:endParaRPr b="0" sz="1900"/>
          </a:p>
          <a:p>
            <a:pPr indent="-349250" lvl="0" marL="457200" rtl="0" algn="l">
              <a:lnSpc>
                <a:spcPct val="150000"/>
              </a:lnSpc>
              <a:spcBef>
                <a:spcPts val="0"/>
              </a:spcBef>
              <a:spcAft>
                <a:spcPts val="0"/>
              </a:spcAft>
              <a:buSzPts val="1900"/>
              <a:buChar char="●"/>
            </a:pPr>
            <a:r>
              <a:rPr b="0" lang="en" sz="1900"/>
              <a:t>Effects can be applied to </a:t>
            </a:r>
            <a:r>
              <a:rPr b="0" lang="en" sz="1900"/>
              <a:t>individual</a:t>
            </a:r>
            <a:r>
              <a:rPr b="0" lang="en" sz="1900"/>
              <a:t> </a:t>
            </a:r>
            <a:endParaRPr b="0" sz="1900"/>
          </a:p>
          <a:p>
            <a:pPr indent="0" lvl="0" marL="457200" rtl="0" algn="l">
              <a:lnSpc>
                <a:spcPct val="150000"/>
              </a:lnSpc>
              <a:spcBef>
                <a:spcPts val="0"/>
              </a:spcBef>
              <a:spcAft>
                <a:spcPts val="0"/>
              </a:spcAft>
              <a:buNone/>
            </a:pPr>
            <a:r>
              <a:rPr b="0" lang="en" sz="1900"/>
              <a:t>steps to alter the output</a:t>
            </a:r>
            <a:endParaRPr b="0" sz="1900"/>
          </a:p>
        </p:txBody>
      </p:sp>
      <p:sp>
        <p:nvSpPr>
          <p:cNvPr id="100" name="Google Shape;100;p14"/>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id="101" name="Google Shape;101;p14"/>
          <p:cNvPicPr preferRelativeResize="0"/>
          <p:nvPr/>
        </p:nvPicPr>
        <p:blipFill rotWithShape="1">
          <a:blip r:embed="rId3">
            <a:alphaModFix/>
          </a:blip>
          <a:srcRect b="3231" l="7766" r="0" t="2827"/>
          <a:stretch/>
        </p:blipFill>
        <p:spPr>
          <a:xfrm>
            <a:off x="4999150" y="2096900"/>
            <a:ext cx="3662925" cy="2331801"/>
          </a:xfrm>
          <a:prstGeom prst="rect">
            <a:avLst/>
          </a:prstGeom>
          <a:noFill/>
          <a:ln>
            <a:noFill/>
          </a:ln>
        </p:spPr>
      </p:pic>
      <p:sp>
        <p:nvSpPr>
          <p:cNvPr id="102" name="Google Shape;102;p14"/>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5"/>
          <p:cNvPicPr preferRelativeResize="0"/>
          <p:nvPr/>
        </p:nvPicPr>
        <p:blipFill>
          <a:blip r:embed="rId3">
            <a:alphaModFix/>
          </a:blip>
          <a:stretch>
            <a:fillRect/>
          </a:stretch>
        </p:blipFill>
        <p:spPr>
          <a:xfrm>
            <a:off x="273875" y="1558084"/>
            <a:ext cx="3110233" cy="1847375"/>
          </a:xfrm>
          <a:prstGeom prst="rect">
            <a:avLst/>
          </a:prstGeom>
          <a:noFill/>
          <a:ln>
            <a:noFill/>
          </a:ln>
        </p:spPr>
      </p:pic>
      <p:sp>
        <p:nvSpPr>
          <p:cNvPr id="108" name="Google Shape;108;p15"/>
          <p:cNvSpPr/>
          <p:nvPr/>
        </p:nvSpPr>
        <p:spPr>
          <a:xfrm>
            <a:off x="219925" y="1482075"/>
            <a:ext cx="3224100" cy="20094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5"/>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Explanation</a:t>
            </a:r>
            <a:r>
              <a:rPr lang="en"/>
              <a:t> of Measure Matrix </a:t>
            </a:r>
            <a:endParaRPr/>
          </a:p>
        </p:txBody>
      </p:sp>
      <p:sp>
        <p:nvSpPr>
          <p:cNvPr id="110" name="Google Shape;110;p15"/>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sp>
        <p:nvSpPr>
          <p:cNvPr id="111" name="Google Shape;111;p15"/>
          <p:cNvSpPr/>
          <p:nvPr/>
        </p:nvSpPr>
        <p:spPr>
          <a:xfrm>
            <a:off x="410375" y="2097125"/>
            <a:ext cx="2936100" cy="36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5"/>
          <p:cNvSpPr/>
          <p:nvPr/>
        </p:nvSpPr>
        <p:spPr>
          <a:xfrm>
            <a:off x="410375" y="1660325"/>
            <a:ext cx="342000" cy="3225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3" name="Google Shape;113;p15"/>
          <p:cNvCxnSpPr>
            <a:stCxn id="114" idx="1"/>
          </p:cNvCxnSpPr>
          <p:nvPr/>
        </p:nvCxnSpPr>
        <p:spPr>
          <a:xfrm flipH="1">
            <a:off x="3473950" y="2912975"/>
            <a:ext cx="438300" cy="8700"/>
          </a:xfrm>
          <a:prstGeom prst="straightConnector1">
            <a:avLst/>
          </a:prstGeom>
          <a:noFill/>
          <a:ln cap="flat" cmpd="sng" w="28575">
            <a:solidFill>
              <a:srgbClr val="00FFFF"/>
            </a:solidFill>
            <a:prstDash val="solid"/>
            <a:round/>
            <a:headEnd len="med" w="med" type="none"/>
            <a:tailEnd len="med" w="med" type="triangle"/>
          </a:ln>
        </p:spPr>
      </p:cxnSp>
      <p:sp>
        <p:nvSpPr>
          <p:cNvPr id="114" name="Google Shape;114;p15"/>
          <p:cNvSpPr txBox="1"/>
          <p:nvPr/>
        </p:nvSpPr>
        <p:spPr>
          <a:xfrm>
            <a:off x="3912250" y="2729225"/>
            <a:ext cx="937200" cy="367500"/>
          </a:xfrm>
          <a:prstGeom prst="rect">
            <a:avLst/>
          </a:prstGeom>
          <a:noFill/>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Measure</a:t>
            </a:r>
            <a:endParaRPr/>
          </a:p>
        </p:txBody>
      </p:sp>
      <p:cxnSp>
        <p:nvCxnSpPr>
          <p:cNvPr id="115" name="Google Shape;115;p15"/>
          <p:cNvCxnSpPr>
            <a:stCxn id="116" idx="1"/>
            <a:endCxn id="111" idx="3"/>
          </p:cNvCxnSpPr>
          <p:nvPr/>
        </p:nvCxnSpPr>
        <p:spPr>
          <a:xfrm rot="10800000">
            <a:off x="3346425" y="2280725"/>
            <a:ext cx="565800" cy="75300"/>
          </a:xfrm>
          <a:prstGeom prst="straightConnector1">
            <a:avLst/>
          </a:prstGeom>
          <a:noFill/>
          <a:ln cap="flat" cmpd="sng" w="28575">
            <a:solidFill>
              <a:srgbClr val="FF0000"/>
            </a:solidFill>
            <a:prstDash val="solid"/>
            <a:round/>
            <a:headEnd len="med" w="med" type="none"/>
            <a:tailEnd len="med" w="med" type="triangle"/>
          </a:ln>
        </p:spPr>
      </p:cxnSp>
      <p:sp>
        <p:nvSpPr>
          <p:cNvPr id="116" name="Google Shape;116;p15"/>
          <p:cNvSpPr txBox="1"/>
          <p:nvPr/>
        </p:nvSpPr>
        <p:spPr>
          <a:xfrm>
            <a:off x="3912225" y="2172275"/>
            <a:ext cx="937200" cy="367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Beat</a:t>
            </a:r>
            <a:endParaRPr/>
          </a:p>
        </p:txBody>
      </p:sp>
      <p:cxnSp>
        <p:nvCxnSpPr>
          <p:cNvPr id="117" name="Google Shape;117;p15"/>
          <p:cNvCxnSpPr>
            <a:stCxn id="118" idx="1"/>
            <a:endCxn id="112" idx="3"/>
          </p:cNvCxnSpPr>
          <p:nvPr/>
        </p:nvCxnSpPr>
        <p:spPr>
          <a:xfrm flipH="1">
            <a:off x="752325" y="1799063"/>
            <a:ext cx="3159900" cy="22500"/>
          </a:xfrm>
          <a:prstGeom prst="straightConnector1">
            <a:avLst/>
          </a:prstGeom>
          <a:noFill/>
          <a:ln cap="flat" cmpd="sng" w="28575">
            <a:solidFill>
              <a:srgbClr val="FF00FF"/>
            </a:solidFill>
            <a:prstDash val="solid"/>
            <a:round/>
            <a:headEnd len="med" w="med" type="none"/>
            <a:tailEnd len="med" w="med" type="triangle"/>
          </a:ln>
        </p:spPr>
      </p:cxnSp>
      <p:sp>
        <p:nvSpPr>
          <p:cNvPr id="118" name="Google Shape;118;p15"/>
          <p:cNvSpPr txBox="1"/>
          <p:nvPr/>
        </p:nvSpPr>
        <p:spPr>
          <a:xfrm>
            <a:off x="3912225" y="1615313"/>
            <a:ext cx="937200" cy="3675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Step</a:t>
            </a:r>
            <a:endParaRPr/>
          </a:p>
        </p:txBody>
      </p:sp>
      <p:sp>
        <p:nvSpPr>
          <p:cNvPr id="119" name="Google Shape;119;p15"/>
          <p:cNvSpPr txBox="1"/>
          <p:nvPr/>
        </p:nvSpPr>
        <p:spPr>
          <a:xfrm>
            <a:off x="4971025" y="1097525"/>
            <a:ext cx="3804000" cy="2366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Char char="●"/>
            </a:pPr>
            <a:r>
              <a:rPr lang="en" sz="1700">
                <a:solidFill>
                  <a:schemeClr val="dk1"/>
                </a:solidFill>
              </a:rPr>
              <a:t>In this example, six steps in succession create a beat</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Four beats are played back to back to at a specific tempo create a measure.  </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Once the last step is played the system goes back to the first step creating a loop</a:t>
            </a:r>
            <a:endParaRPr sz="1500"/>
          </a:p>
        </p:txBody>
      </p:sp>
      <p:sp>
        <p:nvSpPr>
          <p:cNvPr id="120" name="Google Shape;120;p15"/>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Demo of Pocket Operator Sequencer </a:t>
            </a:r>
            <a:endParaRPr/>
          </a:p>
        </p:txBody>
      </p:sp>
      <p:sp>
        <p:nvSpPr>
          <p:cNvPr id="126" name="Google Shape;126;p16"/>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 </a:t>
            </a:r>
            <a:endParaRPr/>
          </a:p>
        </p:txBody>
      </p:sp>
      <p:sp>
        <p:nvSpPr>
          <p:cNvPr id="127" name="Google Shape;127;p16"/>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r">
              <a:spcBef>
                <a:spcPts val="800"/>
              </a:spcBef>
              <a:spcAft>
                <a:spcPts val="0"/>
              </a:spcAft>
              <a:buNone/>
            </a:pPr>
            <a:r>
              <a:t/>
            </a:r>
            <a:endParaRPr/>
          </a:p>
        </p:txBody>
      </p:sp>
      <p:pic>
        <p:nvPicPr>
          <p:cNvPr descr="Thank you for watching this video. I hope you enjoyed my demo as much as I enjoyed making it. Stay tuned for the review.&#10;&#10;If you really want to, I can post this song on soundcloud :)" id="128" name="Google Shape;128;p16" title="Teenage Engineering Pocket Operators Demo">
            <a:hlinkClick r:id="rId3"/>
          </p:cNvPr>
          <p:cNvPicPr preferRelativeResize="0"/>
          <p:nvPr/>
        </p:nvPicPr>
        <p:blipFill>
          <a:blip r:embed="rId4">
            <a:alphaModFix/>
          </a:blip>
          <a:stretch>
            <a:fillRect/>
          </a:stretch>
        </p:blipFill>
        <p:spPr>
          <a:xfrm>
            <a:off x="1993121" y="1213875"/>
            <a:ext cx="5169066" cy="2907600"/>
          </a:xfrm>
          <a:prstGeom prst="rect">
            <a:avLst/>
          </a:prstGeom>
          <a:noFill/>
          <a:ln>
            <a:noFill/>
          </a:ln>
        </p:spPr>
      </p:pic>
      <p:sp>
        <p:nvSpPr>
          <p:cNvPr id="129" name="Google Shape;129;p16"/>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473202" y="555498"/>
            <a:ext cx="8208900" cy="5145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Existing Solutions</a:t>
            </a:r>
            <a:endParaRPr/>
          </a:p>
        </p:txBody>
      </p:sp>
      <p:sp>
        <p:nvSpPr>
          <p:cNvPr id="135" name="Google Shape;135;p17"/>
          <p:cNvSpPr/>
          <p:nvPr>
            <p:ph idx="2" type="chart"/>
          </p:nvPr>
        </p:nvSpPr>
        <p:spPr>
          <a:xfrm>
            <a:off x="472679" y="1213866"/>
            <a:ext cx="8209500" cy="290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$99.99 </a:t>
            </a:r>
            <a:r>
              <a:rPr lang="en"/>
              <a:t>Pocket Operator KO! By Teenage Engineering</a:t>
            </a:r>
            <a:endParaRPr/>
          </a:p>
          <a:p>
            <a:pPr indent="0" lvl="0" marL="0" rtl="0" algn="l">
              <a:spcBef>
                <a:spcPts val="800"/>
              </a:spcBef>
              <a:spcAft>
                <a:spcPts val="0"/>
              </a:spcAft>
              <a:buNone/>
            </a:pPr>
            <a:r>
              <a:rPr b="0" lang="en" sz="1400"/>
              <a:t>Type:			Micro sampler &amp; sequencer</a:t>
            </a:r>
            <a:endParaRPr b="0" sz="1400"/>
          </a:p>
          <a:p>
            <a:pPr indent="0" lvl="0" marL="0" rtl="0" algn="l">
              <a:spcBef>
                <a:spcPts val="800"/>
              </a:spcBef>
              <a:spcAft>
                <a:spcPts val="0"/>
              </a:spcAft>
              <a:buNone/>
            </a:pPr>
            <a:r>
              <a:rPr b="0" lang="en" sz="1400"/>
              <a:t>Sequencer:		</a:t>
            </a:r>
            <a:r>
              <a:rPr b="0" lang="en" sz="1400"/>
              <a:t>16 step sequencer</a:t>
            </a:r>
            <a:endParaRPr b="0" sz="1400"/>
          </a:p>
          <a:p>
            <a:pPr indent="0" lvl="0" marL="0" rtl="0" algn="l">
              <a:spcBef>
                <a:spcPts val="800"/>
              </a:spcBef>
              <a:spcAft>
                <a:spcPts val="0"/>
              </a:spcAft>
              <a:buNone/>
            </a:pPr>
            <a:r>
              <a:rPr b="0" lang="en" sz="1400"/>
              <a:t>I/O:			2x 3.5mm connector, LCD screen</a:t>
            </a:r>
            <a:endParaRPr b="0" sz="1400"/>
          </a:p>
          <a:p>
            <a:pPr indent="0" lvl="0" marL="0" rtl="0" algn="l">
              <a:spcBef>
                <a:spcPts val="800"/>
              </a:spcBef>
              <a:spcAft>
                <a:spcPts val="0"/>
              </a:spcAft>
              <a:buNone/>
            </a:pPr>
            <a:r>
              <a:rPr b="0" lang="en" sz="1400"/>
              <a:t>Sounds:		16x (</a:t>
            </a:r>
            <a:r>
              <a:rPr b="0" lang="en" sz="1400"/>
              <a:t>8</a:t>
            </a:r>
            <a:r>
              <a:rPr b="0" lang="en" sz="1400"/>
              <a:t> melodic sample &amp; </a:t>
            </a:r>
            <a:r>
              <a:rPr b="0" lang="en" sz="1400"/>
              <a:t>8</a:t>
            </a:r>
            <a:r>
              <a:rPr b="0" lang="en" sz="1400"/>
              <a:t> drum slots)</a:t>
            </a:r>
            <a:endParaRPr b="0" sz="1400"/>
          </a:p>
          <a:p>
            <a:pPr indent="0" lvl="0" marL="0" rtl="0" algn="l">
              <a:spcBef>
                <a:spcPts val="800"/>
              </a:spcBef>
              <a:spcAft>
                <a:spcPts val="0"/>
              </a:spcAft>
              <a:buNone/>
            </a:pPr>
            <a:r>
              <a:rPr b="0" lang="en" sz="1400"/>
              <a:t>Effects:		16x (Octave up &amp; down, stutter, quantize,...)</a:t>
            </a:r>
            <a:endParaRPr b="0" sz="1400"/>
          </a:p>
          <a:p>
            <a:pPr indent="0" lvl="0" marL="0" rtl="0" algn="l">
              <a:spcBef>
                <a:spcPts val="800"/>
              </a:spcBef>
              <a:spcAft>
                <a:spcPts val="0"/>
              </a:spcAft>
              <a:buNone/>
            </a:pPr>
            <a:r>
              <a:rPr b="0" lang="en" sz="1400"/>
              <a:t>Speaker:		Built-in</a:t>
            </a:r>
            <a:endParaRPr b="0" sz="1400"/>
          </a:p>
          <a:p>
            <a:pPr indent="0" lvl="0" marL="0" rtl="0" algn="l">
              <a:spcBef>
                <a:spcPts val="800"/>
              </a:spcBef>
              <a:spcAft>
                <a:spcPts val="0"/>
              </a:spcAft>
              <a:buNone/>
            </a:pPr>
            <a:r>
              <a:rPr b="0" lang="en" sz="1400"/>
              <a:t>Power Source:	2x AAA Batteries</a:t>
            </a:r>
            <a:endParaRPr b="0" sz="1400"/>
          </a:p>
          <a:p>
            <a:pPr indent="0" lvl="0" marL="0" rtl="0" algn="l">
              <a:spcBef>
                <a:spcPts val="800"/>
              </a:spcBef>
              <a:spcAft>
                <a:spcPts val="0"/>
              </a:spcAft>
              <a:buNone/>
            </a:pPr>
            <a:r>
              <a:rPr b="0" lang="en" sz="1400"/>
              <a:t>Size:			</a:t>
            </a:r>
            <a:r>
              <a:rPr b="0" lang="en" sz="1400"/>
              <a:t>1.2 x 2.4 x 4.9 Inches</a:t>
            </a:r>
            <a:endParaRPr b="0" sz="1400"/>
          </a:p>
          <a:p>
            <a:pPr indent="0" lvl="0" marL="0" rtl="0" algn="l">
              <a:spcBef>
                <a:spcPts val="800"/>
              </a:spcBef>
              <a:spcAft>
                <a:spcPts val="0"/>
              </a:spcAft>
              <a:buNone/>
            </a:pPr>
            <a:r>
              <a:rPr b="0" lang="en" sz="1400"/>
              <a:t>Weight:		0.2 LB</a:t>
            </a:r>
            <a:endParaRPr b="0" sz="1400"/>
          </a:p>
          <a:p>
            <a:pPr indent="0" lvl="0" marL="457200" rtl="0" algn="l">
              <a:spcBef>
                <a:spcPts val="800"/>
              </a:spcBef>
              <a:spcAft>
                <a:spcPts val="0"/>
              </a:spcAft>
              <a:buNone/>
            </a:pPr>
            <a:r>
              <a:t/>
            </a:r>
            <a:endParaRPr b="0" sz="1400"/>
          </a:p>
        </p:txBody>
      </p:sp>
      <p:sp>
        <p:nvSpPr>
          <p:cNvPr id="136" name="Google Shape;136;p17"/>
          <p:cNvSpPr txBox="1"/>
          <p:nvPr>
            <p:ph idx="1" type="body"/>
          </p:nvPr>
        </p:nvSpPr>
        <p:spPr>
          <a:xfrm>
            <a:off x="5424678" y="4821174"/>
            <a:ext cx="2811900" cy="150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t/>
            </a:r>
            <a:endParaRPr/>
          </a:p>
        </p:txBody>
      </p:sp>
      <p:pic>
        <p:nvPicPr>
          <p:cNvPr id="137" name="Google Shape;137;p17"/>
          <p:cNvPicPr preferRelativeResize="0"/>
          <p:nvPr/>
        </p:nvPicPr>
        <p:blipFill>
          <a:blip r:embed="rId3">
            <a:alphaModFix/>
          </a:blip>
          <a:stretch>
            <a:fillRect/>
          </a:stretch>
        </p:blipFill>
        <p:spPr>
          <a:xfrm>
            <a:off x="6982425" y="343401"/>
            <a:ext cx="1864100" cy="3720500"/>
          </a:xfrm>
          <a:prstGeom prst="rect">
            <a:avLst/>
          </a:prstGeom>
          <a:noFill/>
          <a:ln>
            <a:noFill/>
          </a:ln>
        </p:spPr>
      </p:pic>
      <p:sp>
        <p:nvSpPr>
          <p:cNvPr id="138" name="Google Shape;138;p17"/>
          <p:cNvSpPr txBox="1"/>
          <p:nvPr>
            <p:ph idx="12" type="sldNum"/>
          </p:nvPr>
        </p:nvSpPr>
        <p:spPr>
          <a:xfrm>
            <a:off x="8263890" y="4822282"/>
            <a:ext cx="723000" cy="1239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Mast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